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handoutMasterIdLst>
    <p:handoutMasterId r:id="rId31"/>
  </p:handoutMasterIdLst>
  <p:sldIdLst>
    <p:sldId id="265" r:id="rId5"/>
    <p:sldId id="310" r:id="rId6"/>
    <p:sldId id="321" r:id="rId7"/>
    <p:sldId id="323" r:id="rId8"/>
    <p:sldId id="312" r:id="rId9"/>
    <p:sldId id="325" r:id="rId10"/>
    <p:sldId id="324" r:id="rId11"/>
    <p:sldId id="327" r:id="rId12"/>
    <p:sldId id="322" r:id="rId13"/>
    <p:sldId id="320" r:id="rId14"/>
    <p:sldId id="326" r:id="rId15"/>
    <p:sldId id="340" r:id="rId16"/>
    <p:sldId id="328" r:id="rId17"/>
    <p:sldId id="329" r:id="rId18"/>
    <p:sldId id="335" r:id="rId19"/>
    <p:sldId id="338" r:id="rId20"/>
    <p:sldId id="336" r:id="rId21"/>
    <p:sldId id="332" r:id="rId22"/>
    <p:sldId id="333" r:id="rId23"/>
    <p:sldId id="331" r:id="rId24"/>
    <p:sldId id="330" r:id="rId25"/>
    <p:sldId id="339" r:id="rId26"/>
    <p:sldId id="334" r:id="rId27"/>
    <p:sldId id="341" r:id="rId28"/>
    <p:sldId id="314" r:id="rId29"/>
  </p:sldIdLst>
  <p:sldSz cx="12188825"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 "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94629" autoAdjust="0"/>
  </p:normalViewPr>
  <p:slideViewPr>
    <p:cSldViewPr showGuides="1">
      <p:cViewPr varScale="1">
        <p:scale>
          <a:sx n="95" d="100"/>
          <a:sy n="95" d="100"/>
        </p:scale>
        <p:origin x="77" y="5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dirty="0"/>
            <a:t>Technology</a:t>
          </a: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custT="1"/>
      <dgm:spPr/>
      <dgm:t>
        <a:bodyPr/>
        <a:lstStyle/>
        <a:p>
          <a:r>
            <a:rPr lang="en-US" sz="2200" dirty="0"/>
            <a:t>Cloud Computing</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F6D27D1B-CDCB-481F-B8FA-AB31B2A119DE}">
      <dgm:prSet phldrT="[Text]"/>
      <dgm:spPr/>
      <dgm:t>
        <a:bodyPr/>
        <a:lstStyle/>
        <a:p>
          <a:r>
            <a:rPr lang="en-US" dirty="0"/>
            <a:t>Enable</a:t>
          </a:r>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custT="1"/>
      <dgm:spPr/>
      <dgm:t>
        <a:bodyPr tIns="0"/>
        <a:lstStyle/>
        <a:p>
          <a:r>
            <a:rPr lang="en-US" sz="2200" dirty="0"/>
            <a:t>Analytics/IT for agriculture</a:t>
          </a:r>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a:t>AI</a:t>
          </a:r>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custT="1"/>
      <dgm:spPr/>
      <dgm:t>
        <a:bodyPr/>
        <a:lstStyle/>
        <a:p>
          <a:r>
            <a:rPr lang="en-US" sz="2200" dirty="0"/>
            <a:t>Data driven</a:t>
          </a:r>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5F78580C-7918-43FA-93A2-09C0F523EBC7}">
      <dgm:prSet phldrT="[Text]"/>
      <dgm:spPr/>
      <dgm:t>
        <a:bodyPr/>
        <a:lstStyle/>
        <a:p>
          <a:endParaRPr lang="en-US" sz="1400" dirty="0"/>
        </a:p>
      </dgm:t>
    </dgm:pt>
    <dgm:pt modelId="{821673FB-13B5-4728-82CB-8AE559642008}" type="parTrans" cxnId="{867F0D1A-AC45-4C43-838F-01BA68C1E283}">
      <dgm:prSet/>
      <dgm:spPr/>
      <dgm:t>
        <a:bodyPr/>
        <a:lstStyle/>
        <a:p>
          <a:endParaRPr lang="en-US"/>
        </a:p>
      </dgm:t>
    </dgm:pt>
    <dgm:pt modelId="{37606456-EDD2-47BF-B4E7-9397D6AE41FE}" type="sibTrans" cxnId="{867F0D1A-AC45-4C43-838F-01BA68C1E283}">
      <dgm:prSet/>
      <dgm:spPr/>
      <dgm:t>
        <a:bodyPr/>
        <a:lstStyle/>
        <a:p>
          <a:endParaRPr lang="en-US"/>
        </a:p>
      </dgm:t>
    </dgm:pt>
    <dgm:pt modelId="{EA7EE15C-1F64-4193-BED0-BBEAFAA9EE31}">
      <dgm:prSet phldrT="[Text]" custT="1"/>
      <dgm:spPr/>
      <dgm:t>
        <a:bodyPr/>
        <a:lstStyle/>
        <a:p>
          <a:r>
            <a:rPr lang="en-US" sz="2200" dirty="0"/>
            <a:t>Blockchains</a:t>
          </a:r>
        </a:p>
      </dgm:t>
    </dgm:pt>
    <dgm:pt modelId="{49156BA8-702D-49D0-A0AF-B4FACEC7CF02}" type="parTrans" cxnId="{27A16489-E7DC-4D80-8DA0-E3BB7D1D87C9}">
      <dgm:prSet/>
      <dgm:spPr/>
      <dgm:t>
        <a:bodyPr/>
        <a:lstStyle/>
        <a:p>
          <a:endParaRPr lang="en-US"/>
        </a:p>
      </dgm:t>
    </dgm:pt>
    <dgm:pt modelId="{A4C632E6-A753-4CC4-8A72-4DA23D3B84E8}" type="sibTrans" cxnId="{27A16489-E7DC-4D80-8DA0-E3BB7D1D87C9}">
      <dgm:prSet/>
      <dgm:spPr/>
      <dgm:t>
        <a:bodyPr/>
        <a:lstStyle/>
        <a:p>
          <a:endParaRPr lang="en-US"/>
        </a:p>
      </dgm:t>
    </dgm:pt>
    <dgm:pt modelId="{022D86D8-7DDE-4AFC-9EDA-1E5C59B91974}">
      <dgm:prSet phldrT="[Text]" custT="1"/>
      <dgm:spPr/>
      <dgm:t>
        <a:bodyPr/>
        <a:lstStyle/>
        <a:p>
          <a:r>
            <a:rPr lang="en-US" sz="2200" dirty="0"/>
            <a:t>High speed Internet (5G)</a:t>
          </a:r>
        </a:p>
      </dgm:t>
    </dgm:pt>
    <dgm:pt modelId="{B0AB3086-4337-4832-B231-9EA9E5C24AB5}" type="parTrans" cxnId="{54EB1942-1773-4B8B-9A44-9D48096F1073}">
      <dgm:prSet/>
      <dgm:spPr/>
      <dgm:t>
        <a:bodyPr/>
        <a:lstStyle/>
        <a:p>
          <a:endParaRPr lang="en-US"/>
        </a:p>
      </dgm:t>
    </dgm:pt>
    <dgm:pt modelId="{CD9395F1-238E-472B-BFCB-493C944EB807}" type="sibTrans" cxnId="{54EB1942-1773-4B8B-9A44-9D48096F1073}">
      <dgm:prSet/>
      <dgm:spPr/>
      <dgm:t>
        <a:bodyPr/>
        <a:lstStyle/>
        <a:p>
          <a:endParaRPr lang="en-US"/>
        </a:p>
      </dgm:t>
    </dgm:pt>
    <dgm:pt modelId="{048435CB-95A9-42F9-AFB4-F44555E0A527}">
      <dgm:prSet phldrT="[Text]" custT="1"/>
      <dgm:spPr/>
      <dgm:t>
        <a:bodyPr/>
        <a:lstStyle/>
        <a:p>
          <a:r>
            <a:rPr lang="en-US" sz="2200" dirty="0"/>
            <a:t>…..</a:t>
          </a:r>
        </a:p>
      </dgm:t>
    </dgm:pt>
    <dgm:pt modelId="{043AEA7B-476B-49A6-8763-FC44C85A7EAA}" type="parTrans" cxnId="{8C872B72-101C-48F6-B9F8-4F8523EF2D75}">
      <dgm:prSet/>
      <dgm:spPr/>
      <dgm:t>
        <a:bodyPr/>
        <a:lstStyle/>
        <a:p>
          <a:endParaRPr lang="en-US"/>
        </a:p>
      </dgm:t>
    </dgm:pt>
    <dgm:pt modelId="{90F2FA64-70DD-4461-81C9-9635739D78B7}" type="sibTrans" cxnId="{8C872B72-101C-48F6-B9F8-4F8523EF2D75}">
      <dgm:prSet/>
      <dgm:spPr/>
      <dgm:t>
        <a:bodyPr/>
        <a:lstStyle/>
        <a:p>
          <a:endParaRPr lang="en-US"/>
        </a:p>
      </dgm:t>
    </dgm:pt>
    <dgm:pt modelId="{DF42477E-85D0-43A1-84BE-DCA788F46F25}">
      <dgm:prSet phldrT="[Text]" custT="1"/>
      <dgm:spPr/>
      <dgm:t>
        <a:bodyPr tIns="0"/>
        <a:lstStyle/>
        <a:p>
          <a:r>
            <a:rPr lang="en-US" sz="2200" dirty="0"/>
            <a:t>Intelligent Healthcare</a:t>
          </a:r>
        </a:p>
      </dgm:t>
    </dgm:pt>
    <dgm:pt modelId="{E14325ED-9FE9-45A4-B561-234EFFD69C1B}" type="parTrans" cxnId="{648C068F-BB42-408C-8BF4-F0FCD8F7D04F}">
      <dgm:prSet/>
      <dgm:spPr/>
      <dgm:t>
        <a:bodyPr/>
        <a:lstStyle/>
        <a:p>
          <a:endParaRPr lang="en-US"/>
        </a:p>
      </dgm:t>
    </dgm:pt>
    <dgm:pt modelId="{58912FCE-794B-490A-AEDD-21B01584AA6F}" type="sibTrans" cxnId="{648C068F-BB42-408C-8BF4-F0FCD8F7D04F}">
      <dgm:prSet/>
      <dgm:spPr/>
      <dgm:t>
        <a:bodyPr/>
        <a:lstStyle/>
        <a:p>
          <a:endParaRPr lang="en-US"/>
        </a:p>
      </dgm:t>
    </dgm:pt>
    <dgm:pt modelId="{E79B116E-2C2F-4A27-A2CE-81C33D6EFEA1}">
      <dgm:prSet phldrT="[Text]" custT="1"/>
      <dgm:spPr/>
      <dgm:t>
        <a:bodyPr tIns="0"/>
        <a:lstStyle/>
        <a:p>
          <a:r>
            <a:rPr lang="en-US" sz="2200" dirty="0"/>
            <a:t>e-governance</a:t>
          </a:r>
        </a:p>
      </dgm:t>
    </dgm:pt>
    <dgm:pt modelId="{062604FD-14BB-4D5D-A603-C727D5EADAEE}" type="parTrans" cxnId="{95540E13-F206-4FA9-A726-EB6E27137F1F}">
      <dgm:prSet/>
      <dgm:spPr/>
      <dgm:t>
        <a:bodyPr/>
        <a:lstStyle/>
        <a:p>
          <a:endParaRPr lang="en-US"/>
        </a:p>
      </dgm:t>
    </dgm:pt>
    <dgm:pt modelId="{BFBFDE51-00AA-4A91-A404-2AEAD063BFCF}" type="sibTrans" cxnId="{95540E13-F206-4FA9-A726-EB6E27137F1F}">
      <dgm:prSet/>
      <dgm:spPr/>
      <dgm:t>
        <a:bodyPr/>
        <a:lstStyle/>
        <a:p>
          <a:endParaRPr lang="en-US"/>
        </a:p>
      </dgm:t>
    </dgm:pt>
    <dgm:pt modelId="{3F54B175-1067-497C-AB3D-365E9677F16A}">
      <dgm:prSet phldrT="[Text]"/>
      <dgm:spPr/>
      <dgm:t>
        <a:bodyPr tIns="0"/>
        <a:lstStyle/>
        <a:p>
          <a:endParaRPr lang="en-US" sz="1900" dirty="0"/>
        </a:p>
      </dgm:t>
    </dgm:pt>
    <dgm:pt modelId="{CBBDEA45-6891-4A29-A59C-A2F9553F32E4}" type="parTrans" cxnId="{94B6ACFE-9DCF-475E-8740-5B0AC1A44B25}">
      <dgm:prSet/>
      <dgm:spPr/>
      <dgm:t>
        <a:bodyPr/>
        <a:lstStyle/>
        <a:p>
          <a:endParaRPr lang="en-US"/>
        </a:p>
      </dgm:t>
    </dgm:pt>
    <dgm:pt modelId="{8AED3C72-B894-4EA5-965E-3A23BFFD8BC9}" type="sibTrans" cxnId="{94B6ACFE-9DCF-475E-8740-5B0AC1A44B25}">
      <dgm:prSet/>
      <dgm:spPr/>
      <dgm:t>
        <a:bodyPr/>
        <a:lstStyle/>
        <a:p>
          <a:endParaRPr lang="en-US"/>
        </a:p>
      </dgm:t>
    </dgm:pt>
    <dgm:pt modelId="{901E0C53-183B-42A1-80DA-0DF2D0EF629D}">
      <dgm:prSet phldrT="[Text]" custT="1"/>
      <dgm:spPr/>
      <dgm:t>
        <a:bodyPr tIns="0"/>
        <a:lstStyle/>
        <a:p>
          <a:r>
            <a:rPr lang="en-US" sz="2200" dirty="0"/>
            <a:t>Smart cities/home</a:t>
          </a:r>
        </a:p>
      </dgm:t>
    </dgm:pt>
    <dgm:pt modelId="{4EB16C93-DFF9-4237-927B-1DBEA9CE8BE2}" type="parTrans" cxnId="{31CE2678-B904-48D9-B4EB-DB4D492D871A}">
      <dgm:prSet/>
      <dgm:spPr/>
      <dgm:t>
        <a:bodyPr/>
        <a:lstStyle/>
        <a:p>
          <a:endParaRPr lang="en-US"/>
        </a:p>
      </dgm:t>
    </dgm:pt>
    <dgm:pt modelId="{5FA0FC9A-C644-493C-9409-A55F45E7EE89}" type="sibTrans" cxnId="{31CE2678-B904-48D9-B4EB-DB4D492D871A}">
      <dgm:prSet/>
      <dgm:spPr/>
      <dgm:t>
        <a:bodyPr/>
        <a:lstStyle/>
        <a:p>
          <a:endParaRPr lang="en-US"/>
        </a:p>
      </dgm:t>
    </dgm:pt>
    <dgm:pt modelId="{F9EAF473-4209-43B9-B5F8-3D917C88C81C}">
      <dgm:prSet phldrT="[Text]"/>
      <dgm:spPr/>
      <dgm:t>
        <a:bodyPr/>
        <a:lstStyle/>
        <a:p>
          <a:endParaRPr lang="en-US" sz="2800" dirty="0"/>
        </a:p>
      </dgm:t>
    </dgm:pt>
    <dgm:pt modelId="{4B4FB945-0533-412C-91B6-46C1FBE7BA99}" type="parTrans" cxnId="{C7818A2D-8E93-492A-A0E6-BF4C341615E2}">
      <dgm:prSet/>
      <dgm:spPr/>
      <dgm:t>
        <a:bodyPr/>
        <a:lstStyle/>
        <a:p>
          <a:endParaRPr lang="en-US"/>
        </a:p>
      </dgm:t>
    </dgm:pt>
    <dgm:pt modelId="{512AB232-6556-408E-A973-388DC6CC5BF2}" type="sibTrans" cxnId="{C7818A2D-8E93-492A-A0E6-BF4C341615E2}">
      <dgm:prSet/>
      <dgm:spPr/>
      <dgm:t>
        <a:bodyPr/>
        <a:lstStyle/>
        <a:p>
          <a:endParaRPr lang="en-US"/>
        </a:p>
      </dgm:t>
    </dgm:pt>
    <dgm:pt modelId="{09816B31-6726-4AED-AD27-7C44E8C43799}">
      <dgm:prSet phldrT="[Text]" custT="1"/>
      <dgm:spPr/>
      <dgm:t>
        <a:bodyPr/>
        <a:lstStyle/>
        <a:p>
          <a:r>
            <a:rPr lang="en-US" sz="2200" dirty="0"/>
            <a:t>ML plays a vital role</a:t>
          </a:r>
        </a:p>
      </dgm:t>
    </dgm:pt>
    <dgm:pt modelId="{A2922E7E-D904-43FC-AEE1-92B7D4D44A85}" type="parTrans" cxnId="{EC0324C2-921C-43F2-BBE1-45332F0ADCD0}">
      <dgm:prSet/>
      <dgm:spPr/>
      <dgm:t>
        <a:bodyPr/>
        <a:lstStyle/>
        <a:p>
          <a:endParaRPr lang="en-US"/>
        </a:p>
      </dgm:t>
    </dgm:pt>
    <dgm:pt modelId="{BF4CA12D-B6FD-4662-8AF9-3534129D3E2B}" type="sibTrans" cxnId="{EC0324C2-921C-43F2-BBE1-45332F0ADCD0}">
      <dgm:prSet/>
      <dgm:spPr/>
      <dgm:t>
        <a:bodyPr/>
        <a:lstStyle/>
        <a:p>
          <a:endParaRPr lang="en-US"/>
        </a:p>
      </dgm:t>
    </dgm:pt>
    <dgm:pt modelId="{394FF8CE-6FD2-489F-BB8D-A8CD9A4C6EBC}">
      <dgm:prSet phldrT="[Text]" custT="1"/>
      <dgm:spPr/>
      <dgm:t>
        <a:bodyPr/>
        <a:lstStyle/>
        <a:p>
          <a:r>
            <a:rPr lang="en-US" sz="2200" dirty="0"/>
            <a:t>IoT</a:t>
          </a:r>
        </a:p>
      </dgm:t>
    </dgm:pt>
    <dgm:pt modelId="{29A02DE0-C44C-481D-9638-6CCA29C1EAA1}" type="parTrans" cxnId="{0CE6830B-593A-4D5C-9F34-010587625BF2}">
      <dgm:prSet/>
      <dgm:spPr/>
      <dgm:t>
        <a:bodyPr/>
        <a:lstStyle/>
        <a:p>
          <a:endParaRPr lang="en-US"/>
        </a:p>
      </dgm:t>
    </dgm:pt>
    <dgm:pt modelId="{ABD28C65-B0D5-42FD-B960-43541715BE04}" type="sibTrans" cxnId="{0CE6830B-593A-4D5C-9F34-010587625BF2}">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custScaleX="130536" custLinFactNeighborX="-9795" custLinFactNeighborY="-858">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custLinFactY="-100000" custLinFactNeighborX="32611" custLinFactNeighborY="-167691">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custAng="18900286" custLinFactNeighborX="-42386" custLinFactNeighborY="13354"/>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custScaleX="130536" custScaleY="109010" custLinFactNeighborX="5499" custLinFactNeighborY="0">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custLinFactY="100000" custLinFactNeighborX="21461" custLinFactNeighborY="177510">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custAng="2761334" custScaleX="90168" custScaleY="95358" custLinFactNeighborX="-12980" custLinFactNeighborY="-15248"/>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custScaleX="130536" custLinFactNeighborX="29114" custLinFactNeighborY="-858">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custLinFactNeighborX="-15791" custLinFactNeighborY="-70769">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ED03C606-F997-4247-A264-0C5F56B131E0}" type="presOf" srcId="{901E0C53-183B-42A1-80DA-0DF2D0EF629D}" destId="{E83793B4-2C5C-4D90-82FA-E5EE4745664D}" srcOrd="0" destOrd="1" presId="urn:microsoft.com/office/officeart/2005/8/layout/hProcess4"/>
    <dgm:cxn modelId="{0CE6830B-593A-4D5C-9F34-010587625BF2}" srcId="{FB986F71-3126-4196-BD30-74AEDC39A1CA}" destId="{394FF8CE-6FD2-489F-BB8D-A8CD9A4C6EBC}" srcOrd="1" destOrd="0" parTransId="{29A02DE0-C44C-481D-9638-6CCA29C1EAA1}" sibTransId="{ABD28C65-B0D5-42FD-B960-43541715BE04}"/>
    <dgm:cxn modelId="{F4CB660C-FB5C-4F34-A236-1A03C011A020}" type="presOf" srcId="{048435CB-95A9-42F9-AFB4-F44555E0A527}" destId="{96015622-8A46-45CF-A72A-2856B699B374}" srcOrd="0" destOrd="4" presId="urn:microsoft.com/office/officeart/2005/8/layout/hProcess4"/>
    <dgm:cxn modelId="{8978F712-0FDA-4CCD-95C4-EDE220D65099}" type="presOf" srcId="{901E0C53-183B-42A1-80DA-0DF2D0EF629D}" destId="{67FFE978-6FBE-4424-80BE-B9E4B4DD0695}" srcOrd="1" destOrd="1" presId="urn:microsoft.com/office/officeart/2005/8/layout/hProcess4"/>
    <dgm:cxn modelId="{95540E13-F206-4FA9-A726-EB6E27137F1F}" srcId="{F6D27D1B-CDCB-481F-B8FA-AB31B2A119DE}" destId="{E79B116E-2C2F-4A27-A2CE-81C33D6EFEA1}" srcOrd="3" destOrd="0" parTransId="{062604FD-14BB-4D5D-A603-C727D5EADAEE}" sibTransId="{BFBFDE51-00AA-4A91-A404-2AEAD063BFCF}"/>
    <dgm:cxn modelId="{1FE4D618-724E-4829-BED3-DAA3C651B769}" type="presOf" srcId="{0B00F5A8-A0EF-4111-9D86-004317B4F49E}" destId="{E83793B4-2C5C-4D90-82FA-E5EE4745664D}" srcOrd="0" destOrd="0" presId="urn:microsoft.com/office/officeart/2005/8/layout/hProcess4"/>
    <dgm:cxn modelId="{867F0D1A-AC45-4C43-838F-01BA68C1E283}" srcId="{FB986F71-3126-4196-BD30-74AEDC39A1CA}" destId="{5F78580C-7918-43FA-93A2-09C0F523EBC7}" srcOrd="5" destOrd="0" parTransId="{821673FB-13B5-4728-82CB-8AE559642008}" sibTransId="{37606456-EDD2-47BF-B4E7-9397D6AE41FE}"/>
    <dgm:cxn modelId="{A08CE81F-A93E-429F-943D-3B3662A0C042}" type="presOf" srcId="{F6D27D1B-CDCB-481F-B8FA-AB31B2A119DE}" destId="{029D1FDE-4DD7-4FA5-8C70-0C747477B66C}" srcOrd="0" destOrd="0" presId="urn:microsoft.com/office/officeart/2005/8/layout/hProcess4"/>
    <dgm:cxn modelId="{02D63022-D8B0-4B84-A3D4-E78D49A8A374}" type="presOf" srcId="{F9EAF473-4209-43B9-B5F8-3D917C88C81C}" destId="{843715D2-C2C2-41EB-BDA3-21230FBA46DB}" srcOrd="1" destOrd="2"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C5657D2D-FF95-4816-AEBA-E21E2F2B30B7}" type="presOf" srcId="{5F78580C-7918-43FA-93A2-09C0F523EBC7}" destId="{96015622-8A46-45CF-A72A-2856B699B374}" srcOrd="0" destOrd="5" presId="urn:microsoft.com/office/officeart/2005/8/layout/hProcess4"/>
    <dgm:cxn modelId="{C7818A2D-8E93-492A-A0E6-BF4C341615E2}" srcId="{58828492-5CEF-4AFE-95CB-5D7E6A18158B}" destId="{F9EAF473-4209-43B9-B5F8-3D917C88C81C}" srcOrd="2" destOrd="0" parTransId="{4B4FB945-0533-412C-91B6-46C1FBE7BA99}" sibTransId="{512AB232-6556-408E-A973-388DC6CC5BF2}"/>
    <dgm:cxn modelId="{43D0172F-7D25-4AEC-A17A-A02526E67812}" type="presOf" srcId="{EA7EE15C-1F64-4193-BED0-BBEAFAA9EE31}" destId="{96015622-8A46-45CF-A72A-2856B699B374}" srcOrd="0" destOrd="2" presId="urn:microsoft.com/office/officeart/2005/8/layout/hProcess4"/>
    <dgm:cxn modelId="{880CAB32-D692-4E5C-81D0-63FD1404B93F}" type="presOf" srcId="{3F54B175-1067-497C-AB3D-365E9677F16A}" destId="{E83793B4-2C5C-4D90-82FA-E5EE4745664D}" srcOrd="0" destOrd="4"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5E09C55B-0DA6-4BC9-9FA9-62AC1A37312D}" type="presOf" srcId="{022D86D8-7DDE-4AFC-9EDA-1E5C59B91974}" destId="{BFE859F2-A9E8-4F95-9161-8EC68F2D30C4}" srcOrd="1" destOrd="3" presId="urn:microsoft.com/office/officeart/2005/8/layout/hProcess4"/>
    <dgm:cxn modelId="{54EB1942-1773-4B8B-9A44-9D48096F1073}" srcId="{FB986F71-3126-4196-BD30-74AEDC39A1CA}" destId="{022D86D8-7DDE-4AFC-9EDA-1E5C59B91974}" srcOrd="3" destOrd="0" parTransId="{B0AB3086-4337-4832-B231-9EA9E5C24AB5}" sibTransId="{CD9395F1-238E-472B-BFCB-493C944EB807}"/>
    <dgm:cxn modelId="{803F6562-E4A1-4AE4-9E32-3B2CC720ACB7}" type="presOf" srcId="{394FF8CE-6FD2-489F-BB8D-A8CD9A4C6EBC}" destId="{BFE859F2-A9E8-4F95-9161-8EC68F2D30C4}" srcOrd="1" destOrd="1"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3D409049-F6FC-4F45-827C-001389AF96CC}" type="presOf" srcId="{F9EAF473-4209-43B9-B5F8-3D917C88C81C}" destId="{69C28D3B-E083-42DF-9EA0-916CA12125A9}" srcOrd="0" destOrd="2" presId="urn:microsoft.com/office/officeart/2005/8/layout/hProcess4"/>
    <dgm:cxn modelId="{95E5A151-0430-449A-AA9E-18C612D5E0DC}" type="presOf" srcId="{EA7EE15C-1F64-4193-BED0-BBEAFAA9EE31}" destId="{BFE859F2-A9E8-4F95-9161-8EC68F2D30C4}" srcOrd="1" destOrd="2" presId="urn:microsoft.com/office/officeart/2005/8/layout/hProcess4"/>
    <dgm:cxn modelId="{8C872B72-101C-48F6-B9F8-4F8523EF2D75}" srcId="{FB986F71-3126-4196-BD30-74AEDC39A1CA}" destId="{048435CB-95A9-42F9-AFB4-F44555E0A527}" srcOrd="4" destOrd="0" parTransId="{043AEA7B-476B-49A6-8763-FC44C85A7EAA}" sibTransId="{90F2FA64-70DD-4461-81C9-9635739D78B7}"/>
    <dgm:cxn modelId="{1423FC72-83C7-4510-8021-28EAEA493E68}" srcId="{0E9DE493-19D7-4EC9-97C9-5F26233F1106}" destId="{FB986F71-3126-4196-BD30-74AEDC39A1CA}" srcOrd="0" destOrd="0" parTransId="{9B3CE34A-9B3E-4D5F-94E0-DFBB94FF5A03}" sibTransId="{D0B150DF-3AA4-454C-8652-25880449C422}"/>
    <dgm:cxn modelId="{52AD9C75-E7A2-4067-996B-3CA4F1C06EDF}" type="presOf" srcId="{5F78580C-7918-43FA-93A2-09C0F523EBC7}" destId="{BFE859F2-A9E8-4F95-9161-8EC68F2D30C4}" srcOrd="1" destOrd="5" presId="urn:microsoft.com/office/officeart/2005/8/layout/hProcess4"/>
    <dgm:cxn modelId="{4143D757-8617-4C89-8322-E3B29A1874AF}" srcId="{58828492-5CEF-4AFE-95CB-5D7E6A18158B}" destId="{68838C34-4D02-49F8-ADD7-BFA90D87B7EA}" srcOrd="0" destOrd="0" parTransId="{F2AD00AD-6A23-4C89-A107-68EF5D1F0B94}" sibTransId="{FFC4FCE7-6F2F-4F91-A74A-7C4C32A81657}"/>
    <dgm:cxn modelId="{31CE2678-B904-48D9-B4EB-DB4D492D871A}" srcId="{F6D27D1B-CDCB-481F-B8FA-AB31B2A119DE}" destId="{901E0C53-183B-42A1-80DA-0DF2D0EF629D}" srcOrd="1" destOrd="0" parTransId="{4EB16C93-DFF9-4237-927B-1DBEA9CE8BE2}" sibTransId="{5FA0FC9A-C644-493C-9409-A55F45E7EE89}"/>
    <dgm:cxn modelId="{9EFF2779-4D41-426C-8D15-52FA98D15DB6}" type="presOf" srcId="{394FF8CE-6FD2-489F-BB8D-A8CD9A4C6EBC}" destId="{96015622-8A46-45CF-A72A-2856B699B374}" srcOrd="0" destOrd="1" presId="urn:microsoft.com/office/officeart/2005/8/layout/hProcess4"/>
    <dgm:cxn modelId="{2911747A-D5E3-4961-804F-709AF97BAF3F}" type="presOf" srcId="{DF42477E-85D0-43A1-84BE-DCA788F46F25}" destId="{E83793B4-2C5C-4D90-82FA-E5EE4745664D}" srcOrd="0" destOrd="2" presId="urn:microsoft.com/office/officeart/2005/8/layout/hProcess4"/>
    <dgm:cxn modelId="{27A16489-E7DC-4D80-8DA0-E3BB7D1D87C9}" srcId="{FB986F71-3126-4196-BD30-74AEDC39A1CA}" destId="{EA7EE15C-1F64-4193-BED0-BBEAFAA9EE31}" srcOrd="2" destOrd="0" parTransId="{49156BA8-702D-49D0-A0AF-B4FACEC7CF02}" sibTransId="{A4C632E6-A753-4CC4-8A72-4DA23D3B84E8}"/>
    <dgm:cxn modelId="{550EC38B-566A-4081-A7BE-0E49BE02764D}" type="presOf" srcId="{AB2E8498-CC81-452F-A895-08F3845AA347}" destId="{BFE859F2-A9E8-4F95-9161-8EC68F2D30C4}" srcOrd="1" destOrd="0" presId="urn:microsoft.com/office/officeart/2005/8/layout/hProcess4"/>
    <dgm:cxn modelId="{648C068F-BB42-408C-8BF4-F0FCD8F7D04F}" srcId="{F6D27D1B-CDCB-481F-B8FA-AB31B2A119DE}" destId="{DF42477E-85D0-43A1-84BE-DCA788F46F25}" srcOrd="2" destOrd="0" parTransId="{E14325ED-9FE9-45A4-B561-234EFFD69C1B}" sibTransId="{58912FCE-794B-490A-AEDD-21B01584AA6F}"/>
    <dgm:cxn modelId="{A63D53AC-541A-4D09-9620-8B1C8D7B91DE}" srcId="{0E9DE493-19D7-4EC9-97C9-5F26233F1106}" destId="{F6D27D1B-CDCB-481F-B8FA-AB31B2A119DE}" srcOrd="1" destOrd="0" parTransId="{8A7BF306-8E53-4B16-9E7E-A79AE3DF6BE2}" sibTransId="{7AEB6639-3258-49E8-8B1F-B4A9C61922BE}"/>
    <dgm:cxn modelId="{C94660B4-81C9-49A4-BD5B-8BACE7F46D12}" type="presOf" srcId="{09816B31-6726-4AED-AD27-7C44E8C43799}" destId="{843715D2-C2C2-41EB-BDA3-21230FBA46DB}" srcOrd="1" destOrd="1" presId="urn:microsoft.com/office/officeart/2005/8/layout/hProcess4"/>
    <dgm:cxn modelId="{ACBE1EBD-93B4-4291-9FB7-8AFCDE063654}" type="presOf" srcId="{E79B116E-2C2F-4A27-A2CE-81C33D6EFEA1}" destId="{67FFE978-6FBE-4424-80BE-B9E4B4DD0695}" srcOrd="1" destOrd="3" presId="urn:microsoft.com/office/officeart/2005/8/layout/hProcess4"/>
    <dgm:cxn modelId="{4E74EABF-20DE-46D5-9BE9-0F84CEAF66AB}" type="presOf" srcId="{D0B150DF-3AA4-454C-8652-25880449C422}" destId="{6A63D16E-EEE6-4267-97EA-5AD7D2BC4E84}" srcOrd="0" destOrd="0" presId="urn:microsoft.com/office/officeart/2005/8/layout/hProcess4"/>
    <dgm:cxn modelId="{EC0324C2-921C-43F2-BBE1-45332F0ADCD0}" srcId="{58828492-5CEF-4AFE-95CB-5D7E6A18158B}" destId="{09816B31-6726-4AED-AD27-7C44E8C43799}" srcOrd="1" destOrd="0" parTransId="{A2922E7E-D904-43FC-AEE1-92B7D4D44A85}" sibTransId="{BF4CA12D-B6FD-4662-8AF9-3534129D3E2B}"/>
    <dgm:cxn modelId="{95276BC3-D2A9-422F-9390-BED3FD8C7BB0}" type="presOf" srcId="{0E9DE493-19D7-4EC9-97C9-5F26233F1106}" destId="{3960CFF8-4383-4382-8D6D-F2A00F508E8D}" srcOrd="0" destOrd="0" presId="urn:microsoft.com/office/officeart/2005/8/layout/hProcess4"/>
    <dgm:cxn modelId="{90D5F6C6-4E25-4C59-9DF6-6E2B25A59F46}" type="presOf" srcId="{68838C34-4D02-49F8-ADD7-BFA90D87B7EA}" destId="{69C28D3B-E083-42DF-9EA0-916CA12125A9}" srcOrd="0" destOrd="0" presId="urn:microsoft.com/office/officeart/2005/8/layout/hProcess4"/>
    <dgm:cxn modelId="{F0787CD1-22AD-4200-8526-93EECA5C7C68}" type="presOf" srcId="{DF42477E-85D0-43A1-84BE-DCA788F46F25}" destId="{67FFE978-6FBE-4424-80BE-B9E4B4DD0695}" srcOrd="1" destOrd="2" presId="urn:microsoft.com/office/officeart/2005/8/layout/hProcess4"/>
    <dgm:cxn modelId="{A507C8D3-A0BB-44E4-82F7-15D18D34238D}" type="presOf" srcId="{68838C34-4D02-49F8-ADD7-BFA90D87B7EA}" destId="{843715D2-C2C2-41EB-BDA3-21230FBA46DB}" srcOrd="1" destOrd="0" presId="urn:microsoft.com/office/officeart/2005/8/layout/hProcess4"/>
    <dgm:cxn modelId="{2190A1D4-155E-455E-963D-7EFBE8AC23E2}" type="presOf" srcId="{048435CB-95A9-42F9-AFB4-F44555E0A527}" destId="{BFE859F2-A9E8-4F95-9161-8EC68F2D30C4}" srcOrd="1" destOrd="4"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E746D0DF-4820-429D-BCC0-B044CE644B9A}" type="presOf" srcId="{E79B116E-2C2F-4A27-A2CE-81C33D6EFEA1}" destId="{E83793B4-2C5C-4D90-82FA-E5EE4745664D}" srcOrd="0" destOrd="3"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06F2D2ED-B91D-4782-9A89-9818E26EC6C8}" type="presOf" srcId="{022D86D8-7DDE-4AFC-9EDA-1E5C59B91974}" destId="{96015622-8A46-45CF-A72A-2856B699B374}" srcOrd="0" destOrd="3" presId="urn:microsoft.com/office/officeart/2005/8/layout/hProcess4"/>
    <dgm:cxn modelId="{FB8856F0-035D-4180-9ED7-34F596B71515}" type="presOf" srcId="{09816B31-6726-4AED-AD27-7C44E8C43799}" destId="{69C28D3B-E083-42DF-9EA0-916CA12125A9}" srcOrd="0" destOrd="1" presId="urn:microsoft.com/office/officeart/2005/8/layout/hProcess4"/>
    <dgm:cxn modelId="{43FD54F9-1B9F-4F94-9124-811629566C0D}" type="presOf" srcId="{3F54B175-1067-497C-AB3D-365E9677F16A}" destId="{67FFE978-6FBE-4424-80BE-B9E4B4DD0695}" srcOrd="1" destOrd="4" presId="urn:microsoft.com/office/officeart/2005/8/layout/hProcess4"/>
    <dgm:cxn modelId="{732F9AFA-01BF-4C18-A659-D951BF9FC05D}" type="presOf" srcId="{AB2E8498-CC81-452F-A895-08F3845AA347}" destId="{96015622-8A46-45CF-A72A-2856B699B374}" srcOrd="0" destOrd="0"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94B6ACFE-9DCF-475E-8740-5B0AC1A44B25}" srcId="{F6D27D1B-CDCB-481F-B8FA-AB31B2A119DE}" destId="{3F54B175-1067-497C-AB3D-365E9677F16A}" srcOrd="4" destOrd="0" parTransId="{CBBDEA45-6891-4A29-A59C-A2F9553F32E4}" sibTransId="{8AED3C72-B894-4EA5-965E-3A23BFFD8BC9}"/>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0" y="1450630"/>
          <a:ext cx="3429540" cy="2166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Cloud Computing</a:t>
          </a:r>
        </a:p>
        <a:p>
          <a:pPr marL="228600" lvl="1" indent="-228600" algn="l" defTabSz="977900">
            <a:lnSpc>
              <a:spcPct val="90000"/>
            </a:lnSpc>
            <a:spcBef>
              <a:spcPct val="0"/>
            </a:spcBef>
            <a:spcAft>
              <a:spcPct val="15000"/>
            </a:spcAft>
            <a:buChar char="•"/>
          </a:pPr>
          <a:r>
            <a:rPr lang="en-US" sz="2200" kern="1200" dirty="0"/>
            <a:t>IoT</a:t>
          </a:r>
        </a:p>
        <a:p>
          <a:pPr marL="228600" lvl="1" indent="-228600" algn="l" defTabSz="977900">
            <a:lnSpc>
              <a:spcPct val="90000"/>
            </a:lnSpc>
            <a:spcBef>
              <a:spcPct val="0"/>
            </a:spcBef>
            <a:spcAft>
              <a:spcPct val="15000"/>
            </a:spcAft>
            <a:buChar char="•"/>
          </a:pPr>
          <a:r>
            <a:rPr lang="en-US" sz="2200" kern="1200" dirty="0"/>
            <a:t>Blockchains</a:t>
          </a:r>
        </a:p>
        <a:p>
          <a:pPr marL="228600" lvl="1" indent="-228600" algn="l" defTabSz="977900">
            <a:lnSpc>
              <a:spcPct val="90000"/>
            </a:lnSpc>
            <a:spcBef>
              <a:spcPct val="0"/>
            </a:spcBef>
            <a:spcAft>
              <a:spcPct val="15000"/>
            </a:spcAft>
            <a:buChar char="•"/>
          </a:pPr>
          <a:r>
            <a:rPr lang="en-US" sz="2200" kern="1200" dirty="0"/>
            <a:t>High speed Internet (5G)</a:t>
          </a:r>
        </a:p>
        <a:p>
          <a:pPr marL="228600" lvl="1" indent="-228600" algn="l" defTabSz="977900">
            <a:lnSpc>
              <a:spcPct val="90000"/>
            </a:lnSpc>
            <a:spcBef>
              <a:spcPct val="0"/>
            </a:spcBef>
            <a:spcAft>
              <a:spcPct val="15000"/>
            </a:spcAft>
            <a:buChar char="•"/>
          </a:pPr>
          <a:r>
            <a:rPr lang="en-US" sz="2200" kern="1200" dirty="0"/>
            <a:t>…..</a:t>
          </a:r>
        </a:p>
        <a:p>
          <a:pPr marL="114300" lvl="1" indent="-114300" algn="l" defTabSz="622300">
            <a:lnSpc>
              <a:spcPct val="90000"/>
            </a:lnSpc>
            <a:spcBef>
              <a:spcPct val="0"/>
            </a:spcBef>
            <a:spcAft>
              <a:spcPct val="15000"/>
            </a:spcAft>
            <a:buChar char="•"/>
          </a:pPr>
          <a:endParaRPr lang="en-US" sz="1400" kern="1200" dirty="0"/>
        </a:p>
      </dsp:txBody>
      <dsp:txXfrm>
        <a:off x="49868" y="1500498"/>
        <a:ext cx="3329804" cy="1602870"/>
      </dsp:txXfrm>
    </dsp:sp>
    <dsp:sp modelId="{6A63D16E-EEE6-4267-97EA-5AD7D2BC4E84}">
      <dsp:nvSpPr>
        <dsp:cNvPr id="0" name=""/>
        <dsp:cNvSpPr/>
      </dsp:nvSpPr>
      <dsp:spPr>
        <a:xfrm rot="18900286">
          <a:off x="973637" y="699395"/>
          <a:ext cx="4112759" cy="4112759"/>
        </a:xfrm>
        <a:prstGeom prst="leftCircularArrow">
          <a:avLst>
            <a:gd name="adj1" fmla="val 2494"/>
            <a:gd name="adj2" fmla="val 302214"/>
            <a:gd name="adj3" fmla="val 4916425"/>
            <a:gd name="adj4" fmla="val 11863190"/>
            <a:gd name="adj5" fmla="val 291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1752604" y="685798"/>
          <a:ext cx="2335356" cy="92869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dirty="0"/>
            <a:t>Technology</a:t>
          </a:r>
        </a:p>
      </dsp:txBody>
      <dsp:txXfrm>
        <a:off x="1779805" y="712999"/>
        <a:ext cx="2280954" cy="874292"/>
      </dsp:txXfrm>
    </dsp:sp>
    <dsp:sp modelId="{E83793B4-2C5C-4D90-82FA-E5EE4745664D}">
      <dsp:nvSpPr>
        <dsp:cNvPr id="0" name=""/>
        <dsp:cNvSpPr/>
      </dsp:nvSpPr>
      <dsp:spPr>
        <a:xfrm>
          <a:off x="4068503" y="1370904"/>
          <a:ext cx="3429540" cy="236219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0" rIns="123825" bIns="123825" numCol="1" spcCol="1270" anchor="t" anchorCtr="0">
          <a:noAutofit/>
        </a:bodyPr>
        <a:lstStyle/>
        <a:p>
          <a:pPr marL="228600" lvl="1" indent="-228600" algn="l" defTabSz="977900">
            <a:lnSpc>
              <a:spcPct val="90000"/>
            </a:lnSpc>
            <a:spcBef>
              <a:spcPct val="0"/>
            </a:spcBef>
            <a:spcAft>
              <a:spcPct val="15000"/>
            </a:spcAft>
            <a:buChar char="•"/>
          </a:pPr>
          <a:r>
            <a:rPr lang="en-US" sz="2200" kern="1200" dirty="0"/>
            <a:t>Analytics/IT for agriculture</a:t>
          </a:r>
        </a:p>
        <a:p>
          <a:pPr marL="228600" lvl="1" indent="-228600" algn="l" defTabSz="977900">
            <a:lnSpc>
              <a:spcPct val="90000"/>
            </a:lnSpc>
            <a:spcBef>
              <a:spcPct val="0"/>
            </a:spcBef>
            <a:spcAft>
              <a:spcPct val="15000"/>
            </a:spcAft>
            <a:buChar char="•"/>
          </a:pPr>
          <a:r>
            <a:rPr lang="en-US" sz="2200" kern="1200" dirty="0"/>
            <a:t>Smart cities/home</a:t>
          </a:r>
        </a:p>
        <a:p>
          <a:pPr marL="228600" lvl="1" indent="-228600" algn="l" defTabSz="977900">
            <a:lnSpc>
              <a:spcPct val="90000"/>
            </a:lnSpc>
            <a:spcBef>
              <a:spcPct val="0"/>
            </a:spcBef>
            <a:spcAft>
              <a:spcPct val="15000"/>
            </a:spcAft>
            <a:buChar char="•"/>
          </a:pPr>
          <a:r>
            <a:rPr lang="en-US" sz="2200" kern="1200" dirty="0"/>
            <a:t>Intelligent Healthcare</a:t>
          </a:r>
        </a:p>
        <a:p>
          <a:pPr marL="228600" lvl="1" indent="-228600" algn="l" defTabSz="977900">
            <a:lnSpc>
              <a:spcPct val="90000"/>
            </a:lnSpc>
            <a:spcBef>
              <a:spcPct val="0"/>
            </a:spcBef>
            <a:spcAft>
              <a:spcPct val="15000"/>
            </a:spcAft>
            <a:buChar char="•"/>
          </a:pPr>
          <a:r>
            <a:rPr lang="en-US" sz="2200" kern="1200" dirty="0"/>
            <a:t>e-governance</a:t>
          </a:r>
        </a:p>
        <a:p>
          <a:pPr marL="171450" lvl="1" indent="-171450" algn="l" defTabSz="844550">
            <a:lnSpc>
              <a:spcPct val="90000"/>
            </a:lnSpc>
            <a:spcBef>
              <a:spcPct val="0"/>
            </a:spcBef>
            <a:spcAft>
              <a:spcPct val="15000"/>
            </a:spcAft>
            <a:buChar char="•"/>
          </a:pPr>
          <a:endParaRPr lang="en-US" sz="1900" kern="1200" dirty="0"/>
        </a:p>
      </dsp:txBody>
      <dsp:txXfrm>
        <a:off x="4122864" y="1931450"/>
        <a:ext cx="3320818" cy="1747288"/>
      </dsp:txXfrm>
    </dsp:sp>
    <dsp:sp modelId="{DC2A0ADB-DCE3-4BF4-9952-0394865777AC}">
      <dsp:nvSpPr>
        <dsp:cNvPr id="0" name=""/>
        <dsp:cNvSpPr/>
      </dsp:nvSpPr>
      <dsp:spPr>
        <a:xfrm rot="2761334">
          <a:off x="6035203" y="198757"/>
          <a:ext cx="4089355" cy="4324735"/>
        </a:xfrm>
        <a:prstGeom prst="circularArrow">
          <a:avLst>
            <a:gd name="adj1" fmla="val 2262"/>
            <a:gd name="adj2" fmla="val 272593"/>
            <a:gd name="adj3" fmla="val 16924833"/>
            <a:gd name="adj4" fmla="val 9948447"/>
            <a:gd name="adj5" fmla="val 2639"/>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5410191" y="3581398"/>
          <a:ext cx="2335356" cy="92869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dirty="0"/>
            <a:t>Enable</a:t>
          </a:r>
        </a:p>
      </dsp:txBody>
      <dsp:txXfrm>
        <a:off x="5437392" y="3608599"/>
        <a:ext cx="2280954" cy="874292"/>
      </dsp:txXfrm>
    </dsp:sp>
    <dsp:sp modelId="{69C28D3B-E083-42DF-9EA0-916CA12125A9}">
      <dsp:nvSpPr>
        <dsp:cNvPr id="0" name=""/>
        <dsp:cNvSpPr/>
      </dsp:nvSpPr>
      <dsp:spPr>
        <a:xfrm>
          <a:off x="7848059" y="1450630"/>
          <a:ext cx="3429540" cy="216695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Data driven</a:t>
          </a:r>
        </a:p>
        <a:p>
          <a:pPr marL="228600" lvl="1" indent="-228600" algn="l" defTabSz="977900">
            <a:lnSpc>
              <a:spcPct val="90000"/>
            </a:lnSpc>
            <a:spcBef>
              <a:spcPct val="0"/>
            </a:spcBef>
            <a:spcAft>
              <a:spcPct val="15000"/>
            </a:spcAft>
            <a:buChar char="•"/>
          </a:pPr>
          <a:r>
            <a:rPr lang="en-US" sz="2200" kern="1200" dirty="0"/>
            <a:t>ML plays a vital role</a:t>
          </a:r>
        </a:p>
        <a:p>
          <a:pPr marL="285750" lvl="1" indent="-285750" algn="l" defTabSz="1244600">
            <a:lnSpc>
              <a:spcPct val="90000"/>
            </a:lnSpc>
            <a:spcBef>
              <a:spcPct val="0"/>
            </a:spcBef>
            <a:spcAft>
              <a:spcPct val="15000"/>
            </a:spcAft>
            <a:buChar char="•"/>
          </a:pPr>
          <a:endParaRPr lang="en-US" sz="2800" kern="1200" dirty="0"/>
        </a:p>
      </dsp:txBody>
      <dsp:txXfrm>
        <a:off x="7897927" y="1500498"/>
        <a:ext cx="3329804" cy="1602870"/>
      </dsp:txXfrm>
    </dsp:sp>
    <dsp:sp modelId="{047F5837-10E2-4FFC-A492-DB8A19EF48CA}">
      <dsp:nvSpPr>
        <dsp:cNvPr id="0" name=""/>
        <dsp:cNvSpPr/>
      </dsp:nvSpPr>
      <dsp:spPr>
        <a:xfrm>
          <a:off x="8458204" y="2514601"/>
          <a:ext cx="2335356" cy="92869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dirty="0"/>
            <a:t>AI</a:t>
          </a:r>
        </a:p>
      </dsp:txBody>
      <dsp:txXfrm>
        <a:off x="8485405" y="2541802"/>
        <a:ext cx="2280954" cy="87429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7/2/2017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7/2/2017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pic>
        <p:nvPicPr>
          <p:cNvPr id="5" name="Picture 4" descr="A close up of a tree&#10;&#10;Description generated with high confidence">
            <a:extLst>
              <a:ext uri="{FF2B5EF4-FFF2-40B4-BE49-F238E27FC236}">
                <a16:creationId xmlns:a16="http://schemas.microsoft.com/office/drawing/2014/main" id="{9B07D3EF-BCBA-43EB-9AF2-EDF0912F0E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8812" y="5730418"/>
            <a:ext cx="1228725" cy="937082"/>
          </a:xfrm>
          <a:prstGeom prst="rect">
            <a:avLst/>
          </a:prstGeom>
        </p:spPr>
      </p:pic>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7/2/2017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7/2/2017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1" y="304800"/>
            <a:ext cx="11430001" cy="838200"/>
          </a:xfrm>
        </p:spPr>
        <p:txBody>
          <a:bodyPr/>
          <a:lstStyle/>
          <a:p>
            <a:r>
              <a:rPr lang="en-US"/>
              <a:t>Click to edit Master title style</a:t>
            </a:r>
            <a:endParaRPr/>
          </a:p>
        </p:txBody>
      </p:sp>
      <p:sp>
        <p:nvSpPr>
          <p:cNvPr id="3" name="Content Placeholder 2"/>
          <p:cNvSpPr>
            <a:spLocks noGrp="1"/>
          </p:cNvSpPr>
          <p:nvPr>
            <p:ph idx="1"/>
          </p:nvPr>
        </p:nvSpPr>
        <p:spPr>
          <a:xfrm>
            <a:off x="227011" y="1371600"/>
            <a:ext cx="11430001" cy="4114801"/>
          </a:xfrm>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a:xfrm>
            <a:off x="227011" y="6405592"/>
            <a:ext cx="6553199" cy="276228"/>
          </a:xfrm>
        </p:spPr>
        <p:txBody>
          <a:bodyPr/>
          <a:lstStyle/>
          <a:p>
            <a:endParaRPr dirty="0"/>
          </a:p>
        </p:txBody>
      </p:sp>
      <p:sp>
        <p:nvSpPr>
          <p:cNvPr id="4" name="Date Placeholder 3"/>
          <p:cNvSpPr>
            <a:spLocks noGrp="1"/>
          </p:cNvSpPr>
          <p:nvPr>
            <p:ph type="dt" sz="half" idx="10"/>
          </p:nvPr>
        </p:nvSpPr>
        <p:spPr>
          <a:xfrm>
            <a:off x="8304212" y="6400800"/>
            <a:ext cx="1449389" cy="276228"/>
          </a:xfrm>
        </p:spPr>
        <p:txBody>
          <a:bodyPr/>
          <a:lstStyle/>
          <a:p>
            <a:fld id="{03F41C87-7AD9-4845-A077-840E4A0F3F06}" type="datetimeFigureOut">
              <a:rPr lang="en-US"/>
              <a:t>7/2/2017</a:t>
            </a:fld>
            <a:endParaRPr/>
          </a:p>
        </p:txBody>
      </p:sp>
      <p:pic>
        <p:nvPicPr>
          <p:cNvPr id="7" name="Picture 6" descr="A close up of a tree&#10;&#10;Description generated with high confidence">
            <a:extLst>
              <a:ext uri="{FF2B5EF4-FFF2-40B4-BE49-F238E27FC236}">
                <a16:creationId xmlns:a16="http://schemas.microsoft.com/office/drawing/2014/main" id="{25AC4B50-2526-4CD6-A1A8-83AEC17530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66412" y="5715001"/>
            <a:ext cx="1313920" cy="1002055"/>
          </a:xfrm>
          <a:prstGeom prst="rect">
            <a:avLst/>
          </a:prstGeom>
        </p:spPr>
      </p:pic>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7/2/2017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pic>
        <p:nvPicPr>
          <p:cNvPr id="7" name="Picture 6" descr="A close up of a tree&#10;&#10;Description generated with high confidence">
            <a:extLst>
              <a:ext uri="{FF2B5EF4-FFF2-40B4-BE49-F238E27FC236}">
                <a16:creationId xmlns:a16="http://schemas.microsoft.com/office/drawing/2014/main" id="{6DA03F18-AFFC-4834-A040-302A746D384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8812" y="5730418"/>
            <a:ext cx="1228725" cy="937082"/>
          </a:xfrm>
          <a:prstGeom prst="rect">
            <a:avLst/>
          </a:prstGeom>
        </p:spPr>
      </p:pic>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7/2/2017</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pic>
        <p:nvPicPr>
          <p:cNvPr id="8" name="Picture 7" descr="A close up of a tree&#10;&#10;Description generated with high confidence">
            <a:extLst>
              <a:ext uri="{FF2B5EF4-FFF2-40B4-BE49-F238E27FC236}">
                <a16:creationId xmlns:a16="http://schemas.microsoft.com/office/drawing/2014/main" id="{37354DCA-7769-408B-9C87-26E71112A1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7412" y="5904758"/>
            <a:ext cx="1000125" cy="762741"/>
          </a:xfrm>
          <a:prstGeom prst="rect">
            <a:avLst/>
          </a:prstGeom>
        </p:spPr>
      </p:pic>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7/2/2017</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pic>
        <p:nvPicPr>
          <p:cNvPr id="10" name="Picture 9" descr="A close up of a tree&#10;&#10;Description generated with high confidence">
            <a:extLst>
              <a:ext uri="{FF2B5EF4-FFF2-40B4-BE49-F238E27FC236}">
                <a16:creationId xmlns:a16="http://schemas.microsoft.com/office/drawing/2014/main" id="{FA89095A-DC78-48AB-B22A-F98E45EBD7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7412" y="5904758"/>
            <a:ext cx="1000125" cy="762741"/>
          </a:xfrm>
          <a:prstGeom prst="rect">
            <a:avLst/>
          </a:prstGeom>
        </p:spPr>
      </p:pic>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7/2/2017</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pic>
        <p:nvPicPr>
          <p:cNvPr id="6" name="Picture 5" descr="A close up of a tree&#10;&#10;Description generated with high confidence">
            <a:extLst>
              <a:ext uri="{FF2B5EF4-FFF2-40B4-BE49-F238E27FC236}">
                <a16:creationId xmlns:a16="http://schemas.microsoft.com/office/drawing/2014/main" id="{DEB4A517-E182-4778-A0DF-B1D9B8C7872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7412" y="5904758"/>
            <a:ext cx="1000125" cy="762741"/>
          </a:xfrm>
          <a:prstGeom prst="rect">
            <a:avLst/>
          </a:prstGeom>
        </p:spPr>
      </p:pic>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7/2/2017</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7/2/2017</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7/2/2017</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7/2/2017</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cvit.iiit.ac.in/mlsummerschool2017/" TargetMode="External"/><Relationship Id="rId2" Type="http://schemas.openxmlformats.org/officeDocument/2006/relationships/hyperlink" Target="http://cvit.iiit.ac.in/cvsummerschool2017/index.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31812" y="381000"/>
            <a:ext cx="10744199" cy="2895600"/>
          </a:xfrm>
        </p:spPr>
        <p:txBody>
          <a:bodyPr>
            <a:normAutofit/>
          </a:bodyPr>
          <a:lstStyle/>
          <a:p>
            <a:r>
              <a:rPr lang="en-US" sz="5400" dirty="0"/>
              <a:t>Futuristic Technology Trends </a:t>
            </a:r>
            <a:br>
              <a:rPr lang="en-US" sz="5400" dirty="0"/>
            </a:br>
            <a:r>
              <a:rPr lang="en-US" sz="5400" dirty="0"/>
              <a:t>with Focus on AI and ML</a:t>
            </a:r>
          </a:p>
        </p:txBody>
      </p:sp>
      <p:sp>
        <p:nvSpPr>
          <p:cNvPr id="4" name="Subtitle 3"/>
          <p:cNvSpPr>
            <a:spLocks noGrp="1"/>
          </p:cNvSpPr>
          <p:nvPr>
            <p:ph type="subTitle" idx="1"/>
          </p:nvPr>
        </p:nvSpPr>
        <p:spPr/>
        <p:txBody>
          <a:bodyPr/>
          <a:lstStyle/>
          <a:p>
            <a:pPr algn="ctr"/>
            <a:r>
              <a:rPr lang="it-IT" dirty="0"/>
              <a:t>Sujit gujar</a:t>
            </a:r>
          </a:p>
          <a:p>
            <a:pPr algn="ctr"/>
            <a:endParaRPr lang="it-IT" dirty="0"/>
          </a:p>
          <a:p>
            <a:pPr algn="ctr"/>
            <a:r>
              <a:rPr lang="it-IT" dirty="0"/>
              <a:t>Sujit.gujar@iiit.ac.in</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B8DCF-486A-48FA-8E40-254F5C78F4ED}"/>
              </a:ext>
            </a:extLst>
          </p:cNvPr>
          <p:cNvSpPr>
            <a:spLocks noGrp="1"/>
          </p:cNvSpPr>
          <p:nvPr>
            <p:ph type="title"/>
          </p:nvPr>
        </p:nvSpPr>
        <p:spPr/>
        <p:txBody>
          <a:bodyPr/>
          <a:lstStyle/>
          <a:p>
            <a:r>
              <a:rPr lang="en-US" dirty="0"/>
              <a:t>Future of AI and We (Humans)</a:t>
            </a:r>
          </a:p>
        </p:txBody>
      </p:sp>
      <p:sp>
        <p:nvSpPr>
          <p:cNvPr id="3" name="Content Placeholder 2">
            <a:extLst>
              <a:ext uri="{FF2B5EF4-FFF2-40B4-BE49-F238E27FC236}">
                <a16:creationId xmlns:a16="http://schemas.microsoft.com/office/drawing/2014/main" id="{197DD543-50D2-4BC6-8D8E-952CF55B3E54}"/>
              </a:ext>
            </a:extLst>
          </p:cNvPr>
          <p:cNvSpPr>
            <a:spLocks noGrp="1"/>
          </p:cNvSpPr>
          <p:nvPr>
            <p:ph idx="1"/>
          </p:nvPr>
        </p:nvSpPr>
        <p:spPr>
          <a:xfrm>
            <a:off x="227011" y="1447800"/>
            <a:ext cx="11430001" cy="5105400"/>
          </a:xfrm>
        </p:spPr>
        <p:txBody>
          <a:bodyPr>
            <a:normAutofit/>
          </a:bodyPr>
          <a:lstStyle/>
          <a:p>
            <a:r>
              <a:rPr lang="en-US" dirty="0"/>
              <a:t>Stephen Hawking: AI could end mankind</a:t>
            </a:r>
          </a:p>
          <a:p>
            <a:endParaRPr lang="en-US" dirty="0"/>
          </a:p>
          <a:p>
            <a:pPr marL="0" indent="0">
              <a:buNone/>
            </a:pPr>
            <a:endParaRPr lang="en-US" dirty="0"/>
          </a:p>
          <a:p>
            <a:pPr marL="0" indent="0">
              <a:buNone/>
            </a:pPr>
            <a:r>
              <a:rPr lang="en-US" dirty="0"/>
              <a:t>			Elon Musk: AI will beat humans at ‘EVERYTHING’ by 2030</a:t>
            </a:r>
          </a:p>
          <a:p>
            <a:pPr marL="0" indent="0">
              <a:buNone/>
            </a:pPr>
            <a:endParaRPr lang="en-US" dirty="0"/>
          </a:p>
          <a:p>
            <a:pPr marL="0" indent="0">
              <a:buNone/>
            </a:pPr>
            <a:r>
              <a:rPr lang="en-US" dirty="0"/>
              <a:t>			</a:t>
            </a:r>
          </a:p>
          <a:p>
            <a:pPr marL="0" indent="0">
              <a:buNone/>
            </a:pPr>
            <a:endParaRPr lang="en-US" dirty="0"/>
          </a:p>
          <a:p>
            <a:pPr marL="0" indent="0">
              <a:buNone/>
            </a:pPr>
            <a:r>
              <a:rPr lang="en-US" dirty="0"/>
              <a:t>The robot that takes your job should pay taxes, says Bill Gates</a:t>
            </a:r>
          </a:p>
          <a:p>
            <a:endParaRPr lang="en-US" dirty="0"/>
          </a:p>
        </p:txBody>
      </p:sp>
      <p:pic>
        <p:nvPicPr>
          <p:cNvPr id="5" name="Picture 4" descr="A person wearing glasses and smiling at the camera&#10;&#10;Description generated with very high confidence">
            <a:extLst>
              <a:ext uri="{FF2B5EF4-FFF2-40B4-BE49-F238E27FC236}">
                <a16:creationId xmlns:a16="http://schemas.microsoft.com/office/drawing/2014/main" id="{31BF3F87-94CF-4B2D-9CDD-1E9B1BAF8F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8012" y="914400"/>
            <a:ext cx="1996359" cy="1905000"/>
          </a:xfrm>
          <a:prstGeom prst="rect">
            <a:avLst/>
          </a:prstGeom>
        </p:spPr>
      </p:pic>
      <p:pic>
        <p:nvPicPr>
          <p:cNvPr id="9" name="Picture 8" descr="A person wearing a suit and tie&#10;&#10;Description generated with very high confidence">
            <a:extLst>
              <a:ext uri="{FF2B5EF4-FFF2-40B4-BE49-F238E27FC236}">
                <a16:creationId xmlns:a16="http://schemas.microsoft.com/office/drawing/2014/main" id="{5511A9A7-48D1-4B13-84F0-5F36B06DC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2" y="2489898"/>
            <a:ext cx="1752600" cy="2576796"/>
          </a:xfrm>
          <a:prstGeom prst="rect">
            <a:avLst/>
          </a:prstGeom>
        </p:spPr>
      </p:pic>
      <p:pic>
        <p:nvPicPr>
          <p:cNvPr id="10" name="Picture 9" descr="A person wearing glasses and smiling at the camera&#10;&#10;Description generated with very high confidence">
            <a:extLst>
              <a:ext uri="{FF2B5EF4-FFF2-40B4-BE49-F238E27FC236}">
                <a16:creationId xmlns:a16="http://schemas.microsoft.com/office/drawing/2014/main" id="{6751DEE5-F134-49D0-9E51-68584ECA0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9434" y="3977463"/>
            <a:ext cx="2057400" cy="2057400"/>
          </a:xfrm>
          <a:prstGeom prst="rect">
            <a:avLst/>
          </a:prstGeom>
        </p:spPr>
      </p:pic>
    </p:spTree>
    <p:extLst>
      <p:ext uri="{BB962C8B-B14F-4D97-AF65-F5344CB8AC3E}">
        <p14:creationId xmlns:p14="http://schemas.microsoft.com/office/powerpoint/2010/main" val="125071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FF7A3-AF52-41B4-A07E-FF8AC2E5D483}"/>
              </a:ext>
            </a:extLst>
          </p:cNvPr>
          <p:cNvSpPr>
            <a:spLocks noGrp="1"/>
          </p:cNvSpPr>
          <p:nvPr>
            <p:ph type="title"/>
          </p:nvPr>
        </p:nvSpPr>
        <p:spPr/>
        <p:txBody>
          <a:bodyPr/>
          <a:lstStyle/>
          <a:p>
            <a:r>
              <a:rPr lang="en-US" dirty="0"/>
              <a:t>It Need Not Be As Threatening As Above</a:t>
            </a:r>
          </a:p>
        </p:txBody>
      </p:sp>
      <p:sp>
        <p:nvSpPr>
          <p:cNvPr id="3" name="Content Placeholder 2">
            <a:extLst>
              <a:ext uri="{FF2B5EF4-FFF2-40B4-BE49-F238E27FC236}">
                <a16:creationId xmlns:a16="http://schemas.microsoft.com/office/drawing/2014/main" id="{56586808-F391-4F90-BF71-11E90B08317B}"/>
              </a:ext>
            </a:extLst>
          </p:cNvPr>
          <p:cNvSpPr>
            <a:spLocks noGrp="1"/>
          </p:cNvSpPr>
          <p:nvPr>
            <p:ph idx="1"/>
          </p:nvPr>
        </p:nvSpPr>
        <p:spPr>
          <a:xfrm>
            <a:off x="227011" y="1371600"/>
            <a:ext cx="11430001" cy="4495800"/>
          </a:xfrm>
        </p:spPr>
        <p:txBody>
          <a:bodyPr/>
          <a:lstStyle/>
          <a:p>
            <a:r>
              <a:rPr lang="en-US" sz="2800" dirty="0"/>
              <a:t>Industrialization: Machines replaced lot of human jobs</a:t>
            </a:r>
          </a:p>
          <a:p>
            <a:r>
              <a:rPr lang="en-US" sz="2800" dirty="0"/>
              <a:t>Computers replaced lot of book-keeping/Accountants</a:t>
            </a:r>
          </a:p>
          <a:p>
            <a:r>
              <a:rPr lang="en-US" sz="2800" dirty="0"/>
              <a:t>Ray Zinn on Forbes in May 2017</a:t>
            </a:r>
          </a:p>
          <a:p>
            <a:pPr marL="682625" lvl="1" indent="-219075"/>
            <a:r>
              <a:rPr lang="en-US" sz="2400" dirty="0"/>
              <a:t>economics, like life, finds a way</a:t>
            </a:r>
          </a:p>
          <a:p>
            <a:pPr marL="682625" lvl="1" indent="-219075"/>
            <a:r>
              <a:rPr lang="en-US" sz="2400" dirty="0"/>
              <a:t>jobs will change, the economy will expand</a:t>
            </a:r>
          </a:p>
          <a:p>
            <a:pPr marL="682625" lvl="1" indent="-219075"/>
            <a:r>
              <a:rPr lang="en-US" sz="2400" dirty="0"/>
              <a:t>AI will help create jobs</a:t>
            </a:r>
          </a:p>
          <a:p>
            <a:pPr marL="682625" lvl="1" indent="-219075"/>
            <a:r>
              <a:rPr lang="en-US" sz="2400" dirty="0"/>
              <a:t>technical applications require a range of workers, from field techs who repair sensors to data scientists who model from massive data sets</a:t>
            </a:r>
          </a:p>
          <a:p>
            <a:pPr lvl="1"/>
            <a:endParaRPr lang="en-US" dirty="0"/>
          </a:p>
        </p:txBody>
      </p:sp>
    </p:spTree>
    <p:extLst>
      <p:ext uri="{BB962C8B-B14F-4D97-AF65-F5344CB8AC3E}">
        <p14:creationId xmlns:p14="http://schemas.microsoft.com/office/powerpoint/2010/main" val="349811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for Social Good</a:t>
            </a:r>
          </a:p>
        </p:txBody>
      </p:sp>
    </p:spTree>
    <p:extLst>
      <p:ext uri="{BB962C8B-B14F-4D97-AF65-F5344CB8AC3E}">
        <p14:creationId xmlns:p14="http://schemas.microsoft.com/office/powerpoint/2010/main" val="336858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4487-9EF2-42F9-B5CF-AA3BE4BD0A22}"/>
              </a:ext>
            </a:extLst>
          </p:cNvPr>
          <p:cNvSpPr>
            <a:spLocks noGrp="1"/>
          </p:cNvSpPr>
          <p:nvPr>
            <p:ph type="title"/>
          </p:nvPr>
        </p:nvSpPr>
        <p:spPr/>
        <p:txBody>
          <a:bodyPr/>
          <a:lstStyle/>
          <a:p>
            <a:r>
              <a:rPr lang="en-US" dirty="0"/>
              <a:t>AI for Social Good (1)</a:t>
            </a:r>
          </a:p>
        </p:txBody>
      </p:sp>
      <p:sp>
        <p:nvSpPr>
          <p:cNvPr id="3" name="Content Placeholder 2">
            <a:extLst>
              <a:ext uri="{FF2B5EF4-FFF2-40B4-BE49-F238E27FC236}">
                <a16:creationId xmlns:a16="http://schemas.microsoft.com/office/drawing/2014/main" id="{43F32677-8C53-4326-A9A7-199CE3EAEE2A}"/>
              </a:ext>
            </a:extLst>
          </p:cNvPr>
          <p:cNvSpPr>
            <a:spLocks noGrp="1"/>
          </p:cNvSpPr>
          <p:nvPr>
            <p:ph idx="1"/>
          </p:nvPr>
        </p:nvSpPr>
        <p:spPr>
          <a:xfrm>
            <a:off x="189734" y="1447800"/>
            <a:ext cx="7323353" cy="5105400"/>
          </a:xfrm>
        </p:spPr>
        <p:txBody>
          <a:bodyPr>
            <a:normAutofit/>
          </a:bodyPr>
          <a:lstStyle/>
          <a:p>
            <a:r>
              <a:rPr lang="en-US" sz="2800" dirty="0"/>
              <a:t>The global population: 9B by 2050</a:t>
            </a:r>
          </a:p>
          <a:p>
            <a:pPr lvl="1"/>
            <a:r>
              <a:rPr lang="en-US" sz="2400" dirty="0"/>
              <a:t>means double agricultural production in order to meet food demands</a:t>
            </a:r>
          </a:p>
          <a:p>
            <a:r>
              <a:rPr lang="en-US" sz="2800" dirty="0"/>
              <a:t>Computer Vision</a:t>
            </a:r>
          </a:p>
          <a:p>
            <a:r>
              <a:rPr lang="en-US" sz="2800" dirty="0"/>
              <a:t>Data analytics for farmers </a:t>
            </a:r>
          </a:p>
          <a:p>
            <a:pPr lvl="1"/>
            <a:r>
              <a:rPr lang="en-US" sz="2400" dirty="0"/>
              <a:t>(weather patterns, soil type, water resource availability, nature of consumption patterns)</a:t>
            </a:r>
          </a:p>
          <a:p>
            <a:r>
              <a:rPr lang="en-US" sz="2800" dirty="0"/>
              <a:t>Efficient supply chain management</a:t>
            </a:r>
          </a:p>
        </p:txBody>
      </p:sp>
      <p:pic>
        <p:nvPicPr>
          <p:cNvPr id="5" name="Picture 4" descr="A picture containing outdoor, grass, sky, tree&#10;&#10;Description generated with very high confidence">
            <a:extLst>
              <a:ext uri="{FF2B5EF4-FFF2-40B4-BE49-F238E27FC236}">
                <a16:creationId xmlns:a16="http://schemas.microsoft.com/office/drawing/2014/main" id="{86BC44AA-D9D4-4414-8209-22B546254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612" y="1600200"/>
            <a:ext cx="4950209" cy="3581400"/>
          </a:xfrm>
          <a:prstGeom prst="rect">
            <a:avLst/>
          </a:prstGeom>
        </p:spPr>
      </p:pic>
    </p:spTree>
    <p:extLst>
      <p:ext uri="{BB962C8B-B14F-4D97-AF65-F5344CB8AC3E}">
        <p14:creationId xmlns:p14="http://schemas.microsoft.com/office/powerpoint/2010/main" val="223341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3780F-B6EF-4B39-95F4-02F5F85487E5}"/>
              </a:ext>
            </a:extLst>
          </p:cNvPr>
          <p:cNvSpPr>
            <a:spLocks noGrp="1"/>
          </p:cNvSpPr>
          <p:nvPr>
            <p:ph type="title"/>
          </p:nvPr>
        </p:nvSpPr>
        <p:spPr/>
        <p:txBody>
          <a:bodyPr/>
          <a:lstStyle/>
          <a:p>
            <a:r>
              <a:rPr lang="en-US" dirty="0"/>
              <a:t>AI for Social Good (2)</a:t>
            </a:r>
          </a:p>
        </p:txBody>
      </p:sp>
      <p:sp>
        <p:nvSpPr>
          <p:cNvPr id="3" name="Content Placeholder 2">
            <a:extLst>
              <a:ext uri="{FF2B5EF4-FFF2-40B4-BE49-F238E27FC236}">
                <a16:creationId xmlns:a16="http://schemas.microsoft.com/office/drawing/2014/main" id="{5F400B85-5A8E-42D9-8EAD-FDD89D5DD573}"/>
              </a:ext>
            </a:extLst>
          </p:cNvPr>
          <p:cNvSpPr>
            <a:spLocks noGrp="1"/>
          </p:cNvSpPr>
          <p:nvPr>
            <p:ph idx="1"/>
          </p:nvPr>
        </p:nvSpPr>
        <p:spPr>
          <a:xfrm>
            <a:off x="227011" y="1371600"/>
            <a:ext cx="5638801" cy="4114801"/>
          </a:xfrm>
        </p:spPr>
        <p:txBody>
          <a:bodyPr>
            <a:normAutofit lnSpcReduction="10000"/>
          </a:bodyPr>
          <a:lstStyle/>
          <a:p>
            <a:r>
              <a:rPr lang="en-US" dirty="0"/>
              <a:t>AI for Public and Wild life Safety</a:t>
            </a:r>
          </a:p>
          <a:p>
            <a:r>
              <a:rPr lang="en-US" dirty="0"/>
              <a:t>Limited Resources</a:t>
            </a:r>
          </a:p>
          <a:p>
            <a:r>
              <a:rPr lang="en-US" dirty="0"/>
              <a:t>Use Game Theory, ML and AI</a:t>
            </a:r>
          </a:p>
          <a:p>
            <a:pPr lvl="1"/>
            <a:r>
              <a:rPr lang="en-US" dirty="0"/>
              <a:t>Automated Event Discovery</a:t>
            </a:r>
          </a:p>
          <a:p>
            <a:pPr lvl="1"/>
            <a:r>
              <a:rPr lang="en-US" dirty="0"/>
              <a:t>In Place in USA</a:t>
            </a:r>
            <a:r>
              <a:rPr lang="en-US" sz="2800" baseline="30000" dirty="0"/>
              <a:t>1</a:t>
            </a:r>
            <a:r>
              <a:rPr lang="en-US" dirty="0"/>
              <a:t>:</a:t>
            </a:r>
          </a:p>
          <a:p>
            <a:pPr lvl="2"/>
            <a:r>
              <a:rPr lang="en-US" dirty="0"/>
              <a:t>PROTECT</a:t>
            </a:r>
          </a:p>
          <a:p>
            <a:pPr lvl="2"/>
            <a:r>
              <a:rPr lang="en-US" dirty="0"/>
              <a:t>ARMOUR</a:t>
            </a:r>
          </a:p>
          <a:p>
            <a:pPr lvl="2"/>
            <a:r>
              <a:rPr lang="en-US" dirty="0"/>
              <a:t>PAWS</a:t>
            </a:r>
          </a:p>
          <a:p>
            <a:pPr marL="463550" lvl="2" indent="0">
              <a:buNone/>
            </a:pPr>
            <a:endParaRPr lang="en-US" dirty="0"/>
          </a:p>
          <a:p>
            <a:pPr marL="463550" lvl="2" indent="0">
              <a:buNone/>
            </a:pPr>
            <a:endParaRPr lang="en-US" dirty="0"/>
          </a:p>
          <a:p>
            <a:pPr marL="463550" lvl="2" indent="0">
              <a:buNone/>
            </a:pPr>
            <a:r>
              <a:rPr lang="en-US" sz="2800" baseline="30000" dirty="0">
                <a:solidFill>
                  <a:prstClr val="white"/>
                </a:solidFill>
              </a:rPr>
              <a:t>1</a:t>
            </a:r>
            <a:r>
              <a:rPr lang="en-US" sz="1600" dirty="0"/>
              <a:t>https://www.cais.usc.edu/</a:t>
            </a:r>
          </a:p>
          <a:p>
            <a:pPr lvl="1"/>
            <a:endParaRPr lang="en-US" dirty="0"/>
          </a:p>
          <a:p>
            <a:pPr lvl="1"/>
            <a:endParaRPr lang="en-US" dirty="0"/>
          </a:p>
        </p:txBody>
      </p:sp>
      <p:pic>
        <p:nvPicPr>
          <p:cNvPr id="5" name="Picture 4" descr="A elephant that is standing in the grass&#10;&#10;Description generated with very high confidence">
            <a:extLst>
              <a:ext uri="{FF2B5EF4-FFF2-40B4-BE49-F238E27FC236}">
                <a16:creationId xmlns:a16="http://schemas.microsoft.com/office/drawing/2014/main" id="{E3810E48-E417-4490-9E64-6ECB4CCA2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9212" y="3474343"/>
            <a:ext cx="4257249" cy="2240657"/>
          </a:xfrm>
          <a:prstGeom prst="rect">
            <a:avLst/>
          </a:prstGeom>
        </p:spPr>
      </p:pic>
      <p:pic>
        <p:nvPicPr>
          <p:cNvPr id="7" name="Picture 6" descr="A long row boat in the water&#10;&#10;Description generated with very high confidence">
            <a:extLst>
              <a:ext uri="{FF2B5EF4-FFF2-40B4-BE49-F238E27FC236}">
                <a16:creationId xmlns:a16="http://schemas.microsoft.com/office/drawing/2014/main" id="{4385A3F2-77D3-4D73-9279-CF261469B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212" y="733945"/>
            <a:ext cx="4250581" cy="2248334"/>
          </a:xfrm>
          <a:prstGeom prst="rect">
            <a:avLst/>
          </a:prstGeom>
        </p:spPr>
      </p:pic>
      <p:sp>
        <p:nvSpPr>
          <p:cNvPr id="8" name="TextBox 7">
            <a:extLst>
              <a:ext uri="{FF2B5EF4-FFF2-40B4-BE49-F238E27FC236}">
                <a16:creationId xmlns:a16="http://schemas.microsoft.com/office/drawing/2014/main" id="{09A0F35B-0918-40C9-AF15-FB385EE81DCC}"/>
              </a:ext>
            </a:extLst>
          </p:cNvPr>
          <p:cNvSpPr txBox="1"/>
          <p:nvPr/>
        </p:nvSpPr>
        <p:spPr>
          <a:xfrm>
            <a:off x="7618412" y="5837732"/>
            <a:ext cx="1973554" cy="307777"/>
          </a:xfrm>
          <a:prstGeom prst="rect">
            <a:avLst/>
          </a:prstGeom>
          <a:noFill/>
        </p:spPr>
        <p:txBody>
          <a:bodyPr wrap="none" rtlCol="0">
            <a:spAutoFit/>
          </a:bodyPr>
          <a:lstStyle/>
          <a:p>
            <a:r>
              <a:rPr lang="en-US" sz="1400" dirty="0"/>
              <a:t>Images: </a:t>
            </a:r>
            <a:r>
              <a:rPr lang="en-US" sz="1400" dirty="0" err="1"/>
              <a:t>Teamcore</a:t>
            </a:r>
            <a:r>
              <a:rPr lang="en-US" sz="1400" dirty="0"/>
              <a:t>, USC </a:t>
            </a:r>
          </a:p>
        </p:txBody>
      </p:sp>
    </p:spTree>
    <p:extLst>
      <p:ext uri="{BB962C8B-B14F-4D97-AF65-F5344CB8AC3E}">
        <p14:creationId xmlns:p14="http://schemas.microsoft.com/office/powerpoint/2010/main" val="123628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4E42-F535-4F51-9C14-E6756889F06C}"/>
              </a:ext>
            </a:extLst>
          </p:cNvPr>
          <p:cNvSpPr>
            <a:spLocks noGrp="1"/>
          </p:cNvSpPr>
          <p:nvPr>
            <p:ph type="title"/>
          </p:nvPr>
        </p:nvSpPr>
        <p:spPr/>
        <p:txBody>
          <a:bodyPr/>
          <a:lstStyle/>
          <a:p>
            <a:r>
              <a:rPr lang="en-US" dirty="0"/>
              <a:t>AI for Social Good (3)</a:t>
            </a:r>
          </a:p>
        </p:txBody>
      </p:sp>
      <p:sp>
        <p:nvSpPr>
          <p:cNvPr id="3" name="Content Placeholder 2">
            <a:extLst>
              <a:ext uri="{FF2B5EF4-FFF2-40B4-BE49-F238E27FC236}">
                <a16:creationId xmlns:a16="http://schemas.microsoft.com/office/drawing/2014/main" id="{ABA0F013-3F97-489C-BE34-089442A0F300}"/>
              </a:ext>
            </a:extLst>
          </p:cNvPr>
          <p:cNvSpPr>
            <a:spLocks noGrp="1"/>
          </p:cNvSpPr>
          <p:nvPr>
            <p:ph idx="1"/>
          </p:nvPr>
        </p:nvSpPr>
        <p:spPr/>
        <p:txBody>
          <a:bodyPr/>
          <a:lstStyle/>
          <a:p>
            <a:r>
              <a:rPr lang="en-US" dirty="0"/>
              <a:t>In India: severe shortage of medical facilities and experts in the rural areas</a:t>
            </a:r>
          </a:p>
          <a:p>
            <a:r>
              <a:rPr lang="en-US" dirty="0"/>
              <a:t>By 2030, we will have a large aging population</a:t>
            </a:r>
          </a:p>
          <a:p>
            <a:r>
              <a:rPr lang="en-US" dirty="0">
                <a:solidFill>
                  <a:srgbClr val="FF0000"/>
                </a:solidFill>
              </a:rPr>
              <a:t>Predictive diagnostics </a:t>
            </a:r>
          </a:p>
          <a:p>
            <a:pPr lvl="1"/>
            <a:r>
              <a:rPr lang="en-US" dirty="0"/>
              <a:t>use the large database of hospital records available to identify the susceptibility of each patient to different diseases and prepare them beforehand to handle the diseases to which they are susceptible</a:t>
            </a:r>
          </a:p>
          <a:p>
            <a:r>
              <a:rPr lang="en-US" dirty="0">
                <a:solidFill>
                  <a:srgbClr val="FF0000"/>
                </a:solidFill>
              </a:rPr>
              <a:t>IoT based framework </a:t>
            </a:r>
          </a:p>
          <a:p>
            <a:pPr lvl="1"/>
            <a:r>
              <a:rPr lang="en-US" dirty="0"/>
              <a:t>assistive devices that can be used to monitor body vitals, provide safety alarm to doctors as needed and provide updates/feedback to the patients on timely basis</a:t>
            </a:r>
          </a:p>
        </p:txBody>
      </p:sp>
    </p:spTree>
    <p:extLst>
      <p:ext uri="{BB962C8B-B14F-4D97-AF65-F5344CB8AC3E}">
        <p14:creationId xmlns:p14="http://schemas.microsoft.com/office/powerpoint/2010/main" val="9925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Possible Today?</a:t>
            </a:r>
          </a:p>
        </p:txBody>
      </p:sp>
    </p:spTree>
    <p:extLst>
      <p:ext uri="{BB962C8B-B14F-4D97-AF65-F5344CB8AC3E}">
        <p14:creationId xmlns:p14="http://schemas.microsoft.com/office/powerpoint/2010/main" val="151933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33DE-53AF-412A-B6CC-4B94CEB9E0F1}"/>
              </a:ext>
            </a:extLst>
          </p:cNvPr>
          <p:cNvSpPr>
            <a:spLocks noGrp="1"/>
          </p:cNvSpPr>
          <p:nvPr>
            <p:ph type="title"/>
          </p:nvPr>
        </p:nvSpPr>
        <p:spPr/>
        <p:txBody>
          <a:bodyPr/>
          <a:lstStyle/>
          <a:p>
            <a:r>
              <a:rPr lang="en-US" dirty="0"/>
              <a:t>Generating Images by Program</a:t>
            </a:r>
          </a:p>
        </p:txBody>
      </p:sp>
      <p:pic>
        <p:nvPicPr>
          <p:cNvPr id="4" name="Picture 3">
            <a:extLst>
              <a:ext uri="{FF2B5EF4-FFF2-40B4-BE49-F238E27FC236}">
                <a16:creationId xmlns:a16="http://schemas.microsoft.com/office/drawing/2014/main" id="{8022DCF1-87E0-40C9-9CC2-F8336A99144F}"/>
              </a:ext>
            </a:extLst>
          </p:cNvPr>
          <p:cNvPicPr>
            <a:picLocks noChangeAspect="1"/>
          </p:cNvPicPr>
          <p:nvPr/>
        </p:nvPicPr>
        <p:blipFill>
          <a:blip r:embed="rId2"/>
          <a:stretch>
            <a:fillRect/>
          </a:stretch>
        </p:blipFill>
        <p:spPr>
          <a:xfrm>
            <a:off x="2237348" y="1163320"/>
            <a:ext cx="7409325" cy="5278521"/>
          </a:xfrm>
          <a:prstGeom prst="rect">
            <a:avLst/>
          </a:prstGeom>
        </p:spPr>
      </p:pic>
      <p:sp>
        <p:nvSpPr>
          <p:cNvPr id="5" name="TextBox 4">
            <a:extLst>
              <a:ext uri="{FF2B5EF4-FFF2-40B4-BE49-F238E27FC236}">
                <a16:creationId xmlns:a16="http://schemas.microsoft.com/office/drawing/2014/main" id="{118B864D-88E5-4882-A488-64E64DDA7DA8}"/>
              </a:ext>
            </a:extLst>
          </p:cNvPr>
          <p:cNvSpPr txBox="1"/>
          <p:nvPr/>
        </p:nvSpPr>
        <p:spPr>
          <a:xfrm>
            <a:off x="3275012" y="6545441"/>
            <a:ext cx="4281621" cy="276999"/>
          </a:xfrm>
          <a:prstGeom prst="rect">
            <a:avLst/>
          </a:prstGeom>
          <a:noFill/>
        </p:spPr>
        <p:txBody>
          <a:bodyPr wrap="none" rtlCol="0">
            <a:spAutoFit/>
          </a:bodyPr>
          <a:lstStyle/>
          <a:p>
            <a:r>
              <a:rPr lang="en-US" sz="1200" dirty="0"/>
              <a:t>http://papers.nips.cc/paper/5423-generative-adversarial-nets.pdf</a:t>
            </a:r>
          </a:p>
        </p:txBody>
      </p:sp>
    </p:spTree>
    <p:extLst>
      <p:ext uri="{BB962C8B-B14F-4D97-AF65-F5344CB8AC3E}">
        <p14:creationId xmlns:p14="http://schemas.microsoft.com/office/powerpoint/2010/main" val="20040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8466-3016-49B5-B86A-9D8CD277DA36}"/>
              </a:ext>
            </a:extLst>
          </p:cNvPr>
          <p:cNvSpPr>
            <a:spLocks noGrp="1"/>
          </p:cNvSpPr>
          <p:nvPr>
            <p:ph type="title"/>
          </p:nvPr>
        </p:nvSpPr>
        <p:spPr/>
        <p:txBody>
          <a:bodyPr/>
          <a:lstStyle/>
          <a:p>
            <a:r>
              <a:rPr lang="en-US" dirty="0"/>
              <a:t>Image Arithmetic using Machine Learning</a:t>
            </a:r>
          </a:p>
        </p:txBody>
      </p:sp>
      <p:pic>
        <p:nvPicPr>
          <p:cNvPr id="4" name="Content Placeholder 4" descr="A close up of a mans face&#10;&#10;Description generated with high confidence">
            <a:extLst>
              <a:ext uri="{FF2B5EF4-FFF2-40B4-BE49-F238E27FC236}">
                <a16:creationId xmlns:a16="http://schemas.microsoft.com/office/drawing/2014/main" id="{E9D8C11B-2120-4FD0-87D1-467AE7699C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412" y="1447800"/>
            <a:ext cx="9036112" cy="4495800"/>
          </a:xfrm>
        </p:spPr>
      </p:pic>
      <p:sp>
        <p:nvSpPr>
          <p:cNvPr id="5" name="TextBox 4">
            <a:extLst>
              <a:ext uri="{FF2B5EF4-FFF2-40B4-BE49-F238E27FC236}">
                <a16:creationId xmlns:a16="http://schemas.microsoft.com/office/drawing/2014/main" id="{8149F5A6-DE6C-4018-BBDE-490D84C7827F}"/>
              </a:ext>
            </a:extLst>
          </p:cNvPr>
          <p:cNvSpPr txBox="1"/>
          <p:nvPr/>
        </p:nvSpPr>
        <p:spPr>
          <a:xfrm>
            <a:off x="4075058" y="5943600"/>
            <a:ext cx="3930820" cy="369332"/>
          </a:xfrm>
          <a:prstGeom prst="rect">
            <a:avLst/>
          </a:prstGeom>
          <a:noFill/>
        </p:spPr>
        <p:txBody>
          <a:bodyPr wrap="none" rtlCol="0">
            <a:spAutoFit/>
          </a:bodyPr>
          <a:lstStyle/>
          <a:p>
            <a:r>
              <a:rPr lang="en-US" dirty="0"/>
              <a:t>Image: https://arxiv.org/abs/1511.06434</a:t>
            </a:r>
          </a:p>
        </p:txBody>
      </p:sp>
    </p:spTree>
    <p:extLst>
      <p:ext uri="{BB962C8B-B14F-4D97-AF65-F5344CB8AC3E}">
        <p14:creationId xmlns:p14="http://schemas.microsoft.com/office/powerpoint/2010/main" val="390847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12CE-0AFB-4400-BDA9-D95EEE0EB0DE}"/>
              </a:ext>
            </a:extLst>
          </p:cNvPr>
          <p:cNvSpPr>
            <a:spLocks noGrp="1"/>
          </p:cNvSpPr>
          <p:nvPr>
            <p:ph type="title"/>
          </p:nvPr>
        </p:nvSpPr>
        <p:spPr/>
        <p:txBody>
          <a:bodyPr>
            <a:normAutofit/>
          </a:bodyPr>
          <a:lstStyle/>
          <a:p>
            <a:r>
              <a:rPr lang="en-US" dirty="0"/>
              <a:t>Generating Speeches</a:t>
            </a:r>
          </a:p>
        </p:txBody>
      </p:sp>
      <p:sp>
        <p:nvSpPr>
          <p:cNvPr id="3" name="Content Placeholder 2">
            <a:extLst>
              <a:ext uri="{FF2B5EF4-FFF2-40B4-BE49-F238E27FC236}">
                <a16:creationId xmlns:a16="http://schemas.microsoft.com/office/drawing/2014/main" id="{6A0450F1-4934-4754-829F-88C95FB1EE2D}"/>
              </a:ext>
            </a:extLst>
          </p:cNvPr>
          <p:cNvSpPr>
            <a:spLocks noGrp="1"/>
          </p:cNvSpPr>
          <p:nvPr>
            <p:ph idx="1"/>
          </p:nvPr>
        </p:nvSpPr>
        <p:spPr>
          <a:xfrm>
            <a:off x="260983" y="1828800"/>
            <a:ext cx="11430001" cy="4114801"/>
          </a:xfrm>
        </p:spPr>
        <p:txBody>
          <a:bodyPr>
            <a:normAutofit lnSpcReduction="10000"/>
          </a:bodyPr>
          <a:lstStyle/>
          <a:p>
            <a:pPr marL="0" indent="0">
              <a:buNone/>
            </a:pPr>
            <a:r>
              <a:rPr lang="en-US" dirty="0"/>
              <a:t>Good afternoon. God bless you.</a:t>
            </a:r>
          </a:p>
          <a:p>
            <a:pPr marL="0" indent="0">
              <a:buNone/>
            </a:pPr>
            <a:r>
              <a:rPr lang="en-US" dirty="0"/>
              <a:t> The United States will step up to the cost of a new challenges of the American people that will share the fact that we created the problem. They were attacked and so that they have to say that all the task of the final days of war that I will not be able to get this done. The promise of the men and women who were still going to take out the fact that the American people have fought to make sure that they have to be able to protect our part. It was a chance to stand together to completely look for the commitment to borrow from the American people. And the fact is the men and women in uniform and the millions of our country with the law system that we should be a strong </a:t>
            </a:r>
            <a:r>
              <a:rPr lang="en-US" dirty="0" err="1"/>
              <a:t>stretcks</a:t>
            </a:r>
            <a:r>
              <a:rPr lang="en-US" dirty="0"/>
              <a:t> of the forces that we can afford to increase our spirit of the American people and the leadership of our country who are on the Internet of American lives.</a:t>
            </a:r>
          </a:p>
          <a:p>
            <a:pPr marL="0" indent="0">
              <a:buNone/>
            </a:pPr>
            <a:r>
              <a:rPr lang="en-US" dirty="0"/>
              <a:t> Thank you very much. God bless you, and God bless the United States of America.</a:t>
            </a:r>
          </a:p>
        </p:txBody>
      </p:sp>
      <p:sp>
        <p:nvSpPr>
          <p:cNvPr id="5" name="TextBox 4">
            <a:extLst>
              <a:ext uri="{FF2B5EF4-FFF2-40B4-BE49-F238E27FC236}">
                <a16:creationId xmlns:a16="http://schemas.microsoft.com/office/drawing/2014/main" id="{8C0C46D2-78D8-4FCD-82A8-E2B1DDF0AEF1}"/>
              </a:ext>
            </a:extLst>
          </p:cNvPr>
          <p:cNvSpPr txBox="1"/>
          <p:nvPr/>
        </p:nvSpPr>
        <p:spPr>
          <a:xfrm>
            <a:off x="912812" y="6444735"/>
            <a:ext cx="9409948" cy="369332"/>
          </a:xfrm>
          <a:prstGeom prst="rect">
            <a:avLst/>
          </a:prstGeom>
          <a:noFill/>
        </p:spPr>
        <p:txBody>
          <a:bodyPr wrap="none" rtlCol="0">
            <a:spAutoFit/>
          </a:bodyPr>
          <a:lstStyle/>
          <a:p>
            <a:r>
              <a:rPr lang="en-US" dirty="0"/>
              <a:t>https://medium.com/@samim/obama-rnn-machine-generated-political-speeches-c8abd18a2ea0</a:t>
            </a:r>
          </a:p>
        </p:txBody>
      </p:sp>
    </p:spTree>
    <p:extLst>
      <p:ext uri="{BB962C8B-B14F-4D97-AF65-F5344CB8AC3E}">
        <p14:creationId xmlns:p14="http://schemas.microsoft.com/office/powerpoint/2010/main" val="14836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a:xfrm>
            <a:off x="912813" y="1295400"/>
            <a:ext cx="5181599" cy="5181600"/>
          </a:xfrm>
        </p:spPr>
        <p:txBody>
          <a:bodyPr>
            <a:normAutofit/>
          </a:bodyPr>
          <a:lstStyle/>
          <a:p>
            <a:r>
              <a:rPr lang="en-US" sz="2800" dirty="0"/>
              <a:t>Into Future</a:t>
            </a:r>
          </a:p>
          <a:p>
            <a:endParaRPr lang="en-US" sz="2800" dirty="0"/>
          </a:p>
          <a:p>
            <a:r>
              <a:rPr lang="en-US" sz="2800" dirty="0"/>
              <a:t>What is Artificial Intelligence?</a:t>
            </a:r>
          </a:p>
          <a:p>
            <a:pPr lvl="1"/>
            <a:r>
              <a:rPr lang="en-US" sz="2400" dirty="0"/>
              <a:t>Future of AI</a:t>
            </a:r>
          </a:p>
          <a:p>
            <a:pPr lvl="1"/>
            <a:endParaRPr lang="en-US" dirty="0"/>
          </a:p>
          <a:p>
            <a:r>
              <a:rPr lang="en-US" sz="2800" dirty="0"/>
              <a:t>AI for Social Good</a:t>
            </a:r>
          </a:p>
          <a:p>
            <a:endParaRPr lang="en-US" sz="2800" dirty="0"/>
          </a:p>
          <a:p>
            <a:r>
              <a:rPr lang="en-US" sz="2800" dirty="0"/>
              <a:t>Current status of AI</a:t>
            </a:r>
          </a:p>
          <a:p>
            <a:endParaRPr lang="en-US" sz="2800" dirty="0"/>
          </a:p>
        </p:txBody>
      </p:sp>
      <p:sp>
        <p:nvSpPr>
          <p:cNvPr id="4" name="TextBox 3">
            <a:extLst>
              <a:ext uri="{FF2B5EF4-FFF2-40B4-BE49-F238E27FC236}">
                <a16:creationId xmlns:a16="http://schemas.microsoft.com/office/drawing/2014/main" id="{943022BA-88C2-4EAE-AA55-B245291A078F}"/>
              </a:ext>
            </a:extLst>
          </p:cNvPr>
          <p:cNvSpPr txBox="1"/>
          <p:nvPr/>
        </p:nvSpPr>
        <p:spPr>
          <a:xfrm>
            <a:off x="6094412" y="1828800"/>
            <a:ext cx="5486400" cy="3077766"/>
          </a:xfrm>
          <a:prstGeom prst="rect">
            <a:avLst/>
          </a:prstGeom>
          <a:noFill/>
        </p:spPr>
        <p:txBody>
          <a:bodyPr wrap="square" rtlCol="0">
            <a:spAutoFit/>
          </a:bodyPr>
          <a:lstStyle/>
          <a:p>
            <a:pPr marL="223838" lvl="0" indent="-223838">
              <a:lnSpc>
                <a:spcPct val="90000"/>
              </a:lnSpc>
              <a:spcBef>
                <a:spcPts val="1800"/>
              </a:spcBef>
              <a:buClr>
                <a:srgbClr val="56C5FF"/>
              </a:buClr>
              <a:buSzPct val="100000"/>
              <a:buFont typeface="Arial" pitchFamily="34" charset="0"/>
              <a:buChar char="•"/>
            </a:pPr>
            <a:r>
              <a:rPr lang="en-US" sz="2800" dirty="0">
                <a:solidFill>
                  <a:prstClr val="white"/>
                </a:solidFill>
              </a:rPr>
              <a:t>AI @ IIITH</a:t>
            </a:r>
          </a:p>
          <a:p>
            <a:pPr lvl="0">
              <a:lnSpc>
                <a:spcPct val="90000"/>
              </a:lnSpc>
              <a:spcBef>
                <a:spcPts val="1800"/>
              </a:spcBef>
              <a:buClr>
                <a:srgbClr val="56C5FF"/>
              </a:buClr>
              <a:buSzPct val="100000"/>
            </a:pPr>
            <a:endParaRPr lang="en-US" sz="2800" dirty="0">
              <a:solidFill>
                <a:prstClr val="white"/>
              </a:solidFill>
            </a:endParaRPr>
          </a:p>
          <a:p>
            <a:pPr marL="223838" lvl="0" indent="-223838">
              <a:lnSpc>
                <a:spcPct val="90000"/>
              </a:lnSpc>
              <a:spcBef>
                <a:spcPts val="1800"/>
              </a:spcBef>
              <a:buClr>
                <a:srgbClr val="56C5FF"/>
              </a:buClr>
              <a:buSzPct val="100000"/>
              <a:buFont typeface="Arial" pitchFamily="34" charset="0"/>
              <a:buChar char="•"/>
            </a:pPr>
            <a:r>
              <a:rPr lang="en-US" sz="2800" dirty="0">
                <a:solidFill>
                  <a:prstClr val="white"/>
                </a:solidFill>
              </a:rPr>
              <a:t>Role of ML in Modern AI Applications</a:t>
            </a:r>
          </a:p>
          <a:p>
            <a:pPr marL="463550" lvl="1" indent="-231775">
              <a:lnSpc>
                <a:spcPct val="90000"/>
              </a:lnSpc>
              <a:spcBef>
                <a:spcPts val="1200"/>
              </a:spcBef>
              <a:buClr>
                <a:srgbClr val="56C5FF"/>
              </a:buClr>
              <a:buSzPct val="100000"/>
              <a:buFont typeface="Arial" pitchFamily="34" charset="0"/>
              <a:buChar char="•"/>
            </a:pPr>
            <a:r>
              <a:rPr lang="en-US" sz="2400" dirty="0">
                <a:solidFill>
                  <a:prstClr val="white"/>
                </a:solidFill>
              </a:rPr>
              <a:t>Internet Advertising</a:t>
            </a:r>
          </a:p>
          <a:p>
            <a:pPr marL="463550" lvl="1" indent="-231775">
              <a:lnSpc>
                <a:spcPct val="90000"/>
              </a:lnSpc>
              <a:spcBef>
                <a:spcPts val="1200"/>
              </a:spcBef>
              <a:buClr>
                <a:srgbClr val="56C5FF"/>
              </a:buClr>
              <a:buSzPct val="100000"/>
              <a:buFont typeface="Arial" pitchFamily="34" charset="0"/>
              <a:buChar char="•"/>
            </a:pPr>
            <a:r>
              <a:rPr lang="en-US" sz="2400" dirty="0">
                <a:solidFill>
                  <a:prstClr val="white"/>
                </a:solidFill>
              </a:rPr>
              <a:t>Crowdsourcing</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B51E4-D90F-49EA-BFB4-8EF909E9EECB}"/>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C6817E48-D394-40CF-9520-E613E2889820}"/>
              </a:ext>
            </a:extLst>
          </p:cNvPr>
          <p:cNvSpPr>
            <a:spLocks noGrp="1"/>
          </p:cNvSpPr>
          <p:nvPr>
            <p:ph idx="1"/>
          </p:nvPr>
        </p:nvSpPr>
        <p:spPr>
          <a:xfrm>
            <a:off x="227012" y="1371600"/>
            <a:ext cx="11430001" cy="4114801"/>
          </a:xfrm>
        </p:spPr>
        <p:txBody>
          <a:bodyPr/>
          <a:lstStyle/>
          <a:p>
            <a:r>
              <a:rPr lang="en-US" dirty="0"/>
              <a:t>What is Machine Learning?</a:t>
            </a:r>
          </a:p>
          <a:p>
            <a:pPr lvl="1"/>
            <a:r>
              <a:rPr lang="en-US" sz="2200" dirty="0"/>
              <a:t>learning from data</a:t>
            </a:r>
          </a:p>
          <a:p>
            <a:pPr lvl="1"/>
            <a:r>
              <a:rPr lang="en-US" sz="2200" dirty="0"/>
              <a:t>rather than relying to provide explicit instructions, machine learning algorithms use training sets of real-world data to infer models that are more accurate and sophisticated than humans could devise on their own</a:t>
            </a:r>
          </a:p>
          <a:p>
            <a:endParaRPr lang="en-US" dirty="0"/>
          </a:p>
          <a:p>
            <a:r>
              <a:rPr lang="en-US" dirty="0"/>
              <a:t>Landmark Techniques</a:t>
            </a:r>
          </a:p>
          <a:p>
            <a:pPr lvl="1"/>
            <a:r>
              <a:rPr lang="en-US" sz="2200" dirty="0"/>
              <a:t>SVMs, Decision Tress, </a:t>
            </a:r>
            <a:r>
              <a:rPr lang="en-US" sz="2200" dirty="0" err="1"/>
              <a:t>kNN</a:t>
            </a:r>
            <a:r>
              <a:rPr lang="en-US" sz="2200" dirty="0"/>
              <a:t>, Perceptron, Neural Networks and </a:t>
            </a:r>
            <a:r>
              <a:rPr lang="en-US" sz="2200" dirty="0">
                <a:solidFill>
                  <a:srgbClr val="FF0000"/>
                </a:solidFill>
              </a:rPr>
              <a:t>Deep Learning</a:t>
            </a:r>
          </a:p>
        </p:txBody>
      </p:sp>
    </p:spTree>
    <p:extLst>
      <p:ext uri="{BB962C8B-B14F-4D97-AF65-F5344CB8AC3E}">
        <p14:creationId xmlns:p14="http://schemas.microsoft.com/office/powerpoint/2010/main" val="338416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7862C-9E93-4159-BEA6-0D923B55B788}"/>
              </a:ext>
            </a:extLst>
          </p:cNvPr>
          <p:cNvSpPr>
            <a:spLocks noGrp="1"/>
          </p:cNvSpPr>
          <p:nvPr>
            <p:ph type="title"/>
          </p:nvPr>
        </p:nvSpPr>
        <p:spPr/>
        <p:txBody>
          <a:bodyPr/>
          <a:lstStyle/>
          <a:p>
            <a:r>
              <a:rPr lang="en-US" dirty="0"/>
              <a:t>Deep Learning</a:t>
            </a:r>
          </a:p>
        </p:txBody>
      </p:sp>
      <p:sp>
        <p:nvSpPr>
          <p:cNvPr id="6" name="Content Placeholder 5">
            <a:extLst>
              <a:ext uri="{FF2B5EF4-FFF2-40B4-BE49-F238E27FC236}">
                <a16:creationId xmlns:a16="http://schemas.microsoft.com/office/drawing/2014/main" id="{8B7CE05F-2249-443A-95F2-088CBD8BF3E2}"/>
              </a:ext>
            </a:extLst>
          </p:cNvPr>
          <p:cNvSpPr>
            <a:spLocks noGrp="1"/>
          </p:cNvSpPr>
          <p:nvPr>
            <p:ph idx="1"/>
          </p:nvPr>
        </p:nvSpPr>
        <p:spPr/>
        <p:txBody>
          <a:bodyPr/>
          <a:lstStyle/>
          <a:p>
            <a:r>
              <a:rPr lang="en-US" dirty="0"/>
              <a:t>Replicate neurons in human brains (Neural Network)</a:t>
            </a:r>
          </a:p>
          <a:p>
            <a:endParaRPr lang="en-US" dirty="0"/>
          </a:p>
        </p:txBody>
      </p:sp>
      <p:pic>
        <p:nvPicPr>
          <p:cNvPr id="8" name="Picture 7">
            <a:extLst>
              <a:ext uri="{FF2B5EF4-FFF2-40B4-BE49-F238E27FC236}">
                <a16:creationId xmlns:a16="http://schemas.microsoft.com/office/drawing/2014/main" id="{9C351D00-099B-46DE-A409-88DC824B0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612" y="1828800"/>
            <a:ext cx="3429000" cy="2935111"/>
          </a:xfrm>
          <a:prstGeom prst="rect">
            <a:avLst/>
          </a:prstGeom>
        </p:spPr>
      </p:pic>
      <p:pic>
        <p:nvPicPr>
          <p:cNvPr id="10" name="Picture 9">
            <a:extLst>
              <a:ext uri="{FF2B5EF4-FFF2-40B4-BE49-F238E27FC236}">
                <a16:creationId xmlns:a16="http://schemas.microsoft.com/office/drawing/2014/main" id="{E4B52F4C-ACDC-4E5E-9656-DB0435050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012" y="2106436"/>
            <a:ext cx="5334000" cy="2657475"/>
          </a:xfrm>
          <a:prstGeom prst="rect">
            <a:avLst/>
          </a:prstGeom>
          <a:solidFill>
            <a:schemeClr val="tx1"/>
          </a:solidFill>
        </p:spPr>
      </p:pic>
    </p:spTree>
    <p:extLst>
      <p:ext uri="{BB962C8B-B14F-4D97-AF65-F5344CB8AC3E}">
        <p14:creationId xmlns:p14="http://schemas.microsoft.com/office/powerpoint/2010/main" val="129854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22C20-895F-4E84-B4FE-EBD6DDEDCDC3}"/>
              </a:ext>
            </a:extLst>
          </p:cNvPr>
          <p:cNvSpPr>
            <a:spLocks noGrp="1"/>
          </p:cNvSpPr>
          <p:nvPr>
            <p:ph type="title"/>
          </p:nvPr>
        </p:nvSpPr>
        <p:spPr/>
        <p:txBody>
          <a:bodyPr/>
          <a:lstStyle/>
          <a:p>
            <a:r>
              <a:rPr lang="en-US" dirty="0"/>
              <a:t>More of Deep Learning</a:t>
            </a:r>
          </a:p>
        </p:txBody>
      </p:sp>
      <p:sp>
        <p:nvSpPr>
          <p:cNvPr id="3" name="Content Placeholder 2">
            <a:extLst>
              <a:ext uri="{FF2B5EF4-FFF2-40B4-BE49-F238E27FC236}">
                <a16:creationId xmlns:a16="http://schemas.microsoft.com/office/drawing/2014/main" id="{20AA2FEF-72AA-43D2-A621-0ACC241913BD}"/>
              </a:ext>
            </a:extLst>
          </p:cNvPr>
          <p:cNvSpPr>
            <a:spLocks noGrp="1"/>
          </p:cNvSpPr>
          <p:nvPr>
            <p:ph idx="1"/>
          </p:nvPr>
        </p:nvSpPr>
        <p:spPr/>
        <p:txBody>
          <a:bodyPr/>
          <a:lstStyle/>
          <a:p>
            <a:r>
              <a:rPr lang="en-US" dirty="0"/>
              <a:t>Computer Vision</a:t>
            </a:r>
          </a:p>
          <a:p>
            <a:pPr marL="0" indent="0">
              <a:buNone/>
            </a:pPr>
            <a:r>
              <a:rPr lang="en-US" dirty="0">
                <a:hlinkClick r:id="rId2"/>
              </a:rPr>
              <a:t>http://cvit.iiit.ac.in/cvsummerschool2017/index.html</a:t>
            </a:r>
            <a:endParaRPr lang="en-US" dirty="0"/>
          </a:p>
          <a:p>
            <a:endParaRPr lang="en-US" dirty="0">
              <a:hlinkClick r:id="rId3"/>
            </a:endParaRPr>
          </a:p>
          <a:p>
            <a:r>
              <a:rPr lang="en-US" dirty="0"/>
              <a:t>Machine Learning</a:t>
            </a:r>
            <a:endParaRPr lang="en-US" dirty="0">
              <a:hlinkClick r:id="rId3"/>
            </a:endParaRPr>
          </a:p>
          <a:p>
            <a:pPr marL="0" indent="0">
              <a:buNone/>
            </a:pPr>
            <a:r>
              <a:rPr lang="en-US" dirty="0">
                <a:hlinkClick r:id="rId3"/>
              </a:rPr>
              <a:t>http://cvit.iiit.ac.in/mlsummerschool2017/</a:t>
            </a:r>
            <a:endParaRPr lang="en-US" dirty="0"/>
          </a:p>
          <a:p>
            <a:endParaRPr lang="en-US" dirty="0"/>
          </a:p>
        </p:txBody>
      </p:sp>
    </p:spTree>
    <p:extLst>
      <p:ext uri="{BB962C8B-B14F-4D97-AF65-F5344CB8AC3E}">
        <p14:creationId xmlns:p14="http://schemas.microsoft.com/office/powerpoint/2010/main" val="178985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D65F-0D7E-48FE-A684-7BEA6991C1BF}"/>
              </a:ext>
            </a:extLst>
          </p:cNvPr>
          <p:cNvSpPr>
            <a:spLocks noGrp="1"/>
          </p:cNvSpPr>
          <p:nvPr>
            <p:ph type="title"/>
          </p:nvPr>
        </p:nvSpPr>
        <p:spPr/>
        <p:txBody>
          <a:bodyPr/>
          <a:lstStyle/>
          <a:p>
            <a:r>
              <a:rPr lang="en-US" dirty="0"/>
              <a:t>AI @ IIITH</a:t>
            </a:r>
          </a:p>
        </p:txBody>
      </p:sp>
      <p:sp>
        <p:nvSpPr>
          <p:cNvPr id="3" name="Content Placeholder 2">
            <a:extLst>
              <a:ext uri="{FF2B5EF4-FFF2-40B4-BE49-F238E27FC236}">
                <a16:creationId xmlns:a16="http://schemas.microsoft.com/office/drawing/2014/main" id="{AE87FA00-9491-4796-B90A-A87D18836AE7}"/>
              </a:ext>
            </a:extLst>
          </p:cNvPr>
          <p:cNvSpPr>
            <a:spLocks noGrp="1"/>
          </p:cNvSpPr>
          <p:nvPr>
            <p:ph idx="1"/>
          </p:nvPr>
        </p:nvSpPr>
        <p:spPr>
          <a:xfrm>
            <a:off x="227011" y="1371600"/>
            <a:ext cx="6400801" cy="4114801"/>
          </a:xfrm>
        </p:spPr>
        <p:txBody>
          <a:bodyPr/>
          <a:lstStyle/>
          <a:p>
            <a:r>
              <a:rPr lang="en-US" dirty="0"/>
              <a:t>Kohli Center for Intelligent Systems</a:t>
            </a:r>
          </a:p>
          <a:p>
            <a:r>
              <a:rPr lang="en-US" dirty="0"/>
              <a:t>25 faculty</a:t>
            </a:r>
          </a:p>
          <a:p>
            <a:r>
              <a:rPr lang="en-US" dirty="0"/>
              <a:t>State of the art research happens in</a:t>
            </a:r>
          </a:p>
          <a:p>
            <a:pPr lvl="1"/>
            <a:r>
              <a:rPr lang="en-US" dirty="0"/>
              <a:t>Analytics and IT for Agriculture</a:t>
            </a:r>
          </a:p>
          <a:p>
            <a:pPr lvl="1"/>
            <a:r>
              <a:rPr lang="en-US" dirty="0"/>
              <a:t>Computer Vision</a:t>
            </a:r>
          </a:p>
          <a:p>
            <a:pPr lvl="1"/>
            <a:r>
              <a:rPr lang="en-US" dirty="0"/>
              <a:t>Cognitive Science</a:t>
            </a:r>
          </a:p>
          <a:p>
            <a:pPr lvl="1"/>
            <a:r>
              <a:rPr lang="en-US" dirty="0"/>
              <a:t>Data Science</a:t>
            </a:r>
          </a:p>
        </p:txBody>
      </p:sp>
      <p:sp>
        <p:nvSpPr>
          <p:cNvPr id="4" name="TextBox 3">
            <a:extLst>
              <a:ext uri="{FF2B5EF4-FFF2-40B4-BE49-F238E27FC236}">
                <a16:creationId xmlns:a16="http://schemas.microsoft.com/office/drawing/2014/main" id="{CB29A8EF-5DEB-4192-A28F-DF0DB2471B4B}"/>
              </a:ext>
            </a:extLst>
          </p:cNvPr>
          <p:cNvSpPr txBox="1"/>
          <p:nvPr/>
        </p:nvSpPr>
        <p:spPr>
          <a:xfrm>
            <a:off x="5103812" y="3048000"/>
            <a:ext cx="5257800" cy="1661993"/>
          </a:xfrm>
          <a:prstGeom prst="rect">
            <a:avLst/>
          </a:prstGeom>
          <a:noFill/>
        </p:spPr>
        <p:txBody>
          <a:bodyPr wrap="square" rtlCol="0">
            <a:spAutoFit/>
          </a:bodyPr>
          <a:lstStyle/>
          <a:p>
            <a:pPr marL="463550" lvl="1" indent="-231775">
              <a:lnSpc>
                <a:spcPct val="90000"/>
              </a:lnSpc>
              <a:spcBef>
                <a:spcPts val="1200"/>
              </a:spcBef>
              <a:buClr>
                <a:srgbClr val="56C5FF"/>
              </a:buClr>
              <a:buSzPct val="100000"/>
              <a:buFont typeface="Arial" pitchFamily="34" charset="0"/>
              <a:buChar char="•"/>
            </a:pPr>
            <a:r>
              <a:rPr lang="en-US" sz="2000" dirty="0"/>
              <a:t>Information Retrieval </a:t>
            </a:r>
          </a:p>
          <a:p>
            <a:pPr marL="463550" lvl="1" indent="-231775">
              <a:lnSpc>
                <a:spcPct val="90000"/>
              </a:lnSpc>
              <a:spcBef>
                <a:spcPts val="1200"/>
              </a:spcBef>
              <a:buClr>
                <a:srgbClr val="56C5FF"/>
              </a:buClr>
              <a:buSzPct val="100000"/>
              <a:buFont typeface="Arial" pitchFamily="34" charset="0"/>
              <a:buChar char="•"/>
            </a:pPr>
            <a:r>
              <a:rPr lang="en-US" sz="2000" dirty="0">
                <a:solidFill>
                  <a:prstClr val="white"/>
                </a:solidFill>
              </a:rPr>
              <a:t>Machine Learning, Machine Translation</a:t>
            </a:r>
          </a:p>
          <a:p>
            <a:pPr marL="463550" lvl="1" indent="-231775">
              <a:lnSpc>
                <a:spcPct val="90000"/>
              </a:lnSpc>
              <a:spcBef>
                <a:spcPts val="1200"/>
              </a:spcBef>
              <a:buClr>
                <a:srgbClr val="56C5FF"/>
              </a:buClr>
              <a:buSzPct val="100000"/>
              <a:buFont typeface="Arial" pitchFamily="34" charset="0"/>
              <a:buChar char="•"/>
            </a:pPr>
            <a:r>
              <a:rPr lang="en-US" sz="2000" dirty="0">
                <a:solidFill>
                  <a:prstClr val="white"/>
                </a:solidFill>
              </a:rPr>
              <a:t>Natural Language Processing</a:t>
            </a:r>
          </a:p>
          <a:p>
            <a:pPr marL="463550" lvl="1" indent="-231775">
              <a:lnSpc>
                <a:spcPct val="90000"/>
              </a:lnSpc>
              <a:spcBef>
                <a:spcPts val="1200"/>
              </a:spcBef>
              <a:buClr>
                <a:srgbClr val="56C5FF"/>
              </a:buClr>
              <a:buSzPct val="100000"/>
              <a:buFont typeface="Arial" pitchFamily="34" charset="0"/>
              <a:buChar char="•"/>
            </a:pPr>
            <a:r>
              <a:rPr lang="en-US" sz="2000" dirty="0">
                <a:solidFill>
                  <a:prstClr val="white"/>
                </a:solidFill>
              </a:rPr>
              <a:t>Robotics</a:t>
            </a:r>
          </a:p>
        </p:txBody>
      </p:sp>
    </p:spTree>
    <p:extLst>
      <p:ext uri="{BB962C8B-B14F-4D97-AF65-F5344CB8AC3E}">
        <p14:creationId xmlns:p14="http://schemas.microsoft.com/office/powerpoint/2010/main" val="57887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5604-F6DA-4244-B557-F39EC112EB89}"/>
              </a:ext>
            </a:extLst>
          </p:cNvPr>
          <p:cNvSpPr>
            <a:spLocks noGrp="1"/>
          </p:cNvSpPr>
          <p:nvPr>
            <p:ph type="title"/>
          </p:nvPr>
        </p:nvSpPr>
        <p:spPr/>
        <p:txBody>
          <a:bodyPr/>
          <a:lstStyle/>
          <a:p>
            <a:r>
              <a:rPr lang="en-US" dirty="0"/>
              <a:t>AI @ IIITH</a:t>
            </a:r>
          </a:p>
        </p:txBody>
      </p:sp>
      <p:sp>
        <p:nvSpPr>
          <p:cNvPr id="3" name="Content Placeholder 2">
            <a:extLst>
              <a:ext uri="{FF2B5EF4-FFF2-40B4-BE49-F238E27FC236}">
                <a16:creationId xmlns:a16="http://schemas.microsoft.com/office/drawing/2014/main" id="{38EED5C4-8241-44B4-822B-26F60CC385CA}"/>
              </a:ext>
            </a:extLst>
          </p:cNvPr>
          <p:cNvSpPr>
            <a:spLocks noGrp="1"/>
          </p:cNvSpPr>
          <p:nvPr>
            <p:ph idx="1"/>
          </p:nvPr>
        </p:nvSpPr>
        <p:spPr>
          <a:xfrm>
            <a:off x="235583" y="1905000"/>
            <a:ext cx="4953001" cy="2971800"/>
          </a:xfrm>
        </p:spPr>
        <p:txBody>
          <a:bodyPr/>
          <a:lstStyle/>
          <a:p>
            <a:r>
              <a:rPr lang="en-US" dirty="0"/>
              <a:t>Driverless Cars for Indian Roads</a:t>
            </a:r>
          </a:p>
          <a:p>
            <a:r>
              <a:rPr lang="en-US" dirty="0"/>
              <a:t>E-</a:t>
            </a:r>
            <a:r>
              <a:rPr lang="en-US" dirty="0" err="1"/>
              <a:t>Sagu</a:t>
            </a:r>
            <a:r>
              <a:rPr lang="en-US" dirty="0"/>
              <a:t> (IT for Agriculture)</a:t>
            </a:r>
          </a:p>
          <a:p>
            <a:r>
              <a:rPr lang="en-US" dirty="0"/>
              <a:t>Medical Image Diagnostics</a:t>
            </a:r>
          </a:p>
          <a:p>
            <a:r>
              <a:rPr lang="en-US" dirty="0"/>
              <a:t>Indian Language Translations</a:t>
            </a:r>
          </a:p>
          <a:p>
            <a:endParaRPr lang="en-US" dirty="0"/>
          </a:p>
        </p:txBody>
      </p:sp>
      <p:pic>
        <p:nvPicPr>
          <p:cNvPr id="4" name="Picture 3">
            <a:extLst>
              <a:ext uri="{FF2B5EF4-FFF2-40B4-BE49-F238E27FC236}">
                <a16:creationId xmlns:a16="http://schemas.microsoft.com/office/drawing/2014/main" id="{069AF6D9-9322-4E0A-84A5-EF1EA7B7FFF8}"/>
              </a:ext>
            </a:extLst>
          </p:cNvPr>
          <p:cNvPicPr>
            <a:picLocks noChangeAspect="1"/>
          </p:cNvPicPr>
          <p:nvPr/>
        </p:nvPicPr>
        <p:blipFill>
          <a:blip r:embed="rId2"/>
          <a:stretch>
            <a:fillRect/>
          </a:stretch>
        </p:blipFill>
        <p:spPr>
          <a:xfrm>
            <a:off x="5408612" y="685800"/>
            <a:ext cx="5243032" cy="5148243"/>
          </a:xfrm>
          <a:prstGeom prst="rect">
            <a:avLst/>
          </a:prstGeom>
        </p:spPr>
      </p:pic>
    </p:spTree>
    <p:extLst>
      <p:ext uri="{BB962C8B-B14F-4D97-AF65-F5344CB8AC3E}">
        <p14:creationId xmlns:p14="http://schemas.microsoft.com/office/powerpoint/2010/main" val="223574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ML in Modern AI Applications</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860D-105B-4D0F-92E1-4CB838B617A9}"/>
              </a:ext>
            </a:extLst>
          </p:cNvPr>
          <p:cNvSpPr>
            <a:spLocks noGrp="1"/>
          </p:cNvSpPr>
          <p:nvPr>
            <p:ph type="title"/>
          </p:nvPr>
        </p:nvSpPr>
        <p:spPr>
          <a:xfrm>
            <a:off x="74612" y="304800"/>
            <a:ext cx="9144001" cy="762000"/>
          </a:xfrm>
        </p:spPr>
        <p:txBody>
          <a:bodyPr/>
          <a:lstStyle/>
          <a:p>
            <a:r>
              <a:rPr lang="en-US" dirty="0"/>
              <a:t>Space Elevator</a:t>
            </a:r>
          </a:p>
        </p:txBody>
      </p:sp>
      <p:pic>
        <p:nvPicPr>
          <p:cNvPr id="5" name="Picture 4" descr="A picture containing motorcycle, object, thing, sitting&#10;&#10;Description generated with very high confidence">
            <a:extLst>
              <a:ext uri="{FF2B5EF4-FFF2-40B4-BE49-F238E27FC236}">
                <a16:creationId xmlns:a16="http://schemas.microsoft.com/office/drawing/2014/main" id="{C8B69BE2-186B-4128-A787-29383F840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612" y="914400"/>
            <a:ext cx="6934200" cy="5200650"/>
          </a:xfrm>
          <a:prstGeom prst="rect">
            <a:avLst/>
          </a:prstGeom>
        </p:spPr>
      </p:pic>
      <p:sp>
        <p:nvSpPr>
          <p:cNvPr id="6" name="TextBox 5">
            <a:extLst>
              <a:ext uri="{FF2B5EF4-FFF2-40B4-BE49-F238E27FC236}">
                <a16:creationId xmlns:a16="http://schemas.microsoft.com/office/drawing/2014/main" id="{21578E4B-C744-4128-B28F-AFF9801AFD73}"/>
              </a:ext>
            </a:extLst>
          </p:cNvPr>
          <p:cNvSpPr txBox="1"/>
          <p:nvPr/>
        </p:nvSpPr>
        <p:spPr>
          <a:xfrm>
            <a:off x="5561013" y="6355318"/>
            <a:ext cx="3657600" cy="369332"/>
          </a:xfrm>
          <a:prstGeom prst="rect">
            <a:avLst/>
          </a:prstGeom>
          <a:noFill/>
        </p:spPr>
        <p:txBody>
          <a:bodyPr wrap="square" rtlCol="0">
            <a:spAutoFit/>
          </a:bodyPr>
          <a:lstStyle/>
          <a:p>
            <a:r>
              <a:rPr lang="en-US" dirty="0"/>
              <a:t>By 2050 Obayashi Corporation Japan </a:t>
            </a:r>
          </a:p>
        </p:txBody>
      </p:sp>
      <p:sp>
        <p:nvSpPr>
          <p:cNvPr id="7" name="TextBox 6">
            <a:extLst>
              <a:ext uri="{FF2B5EF4-FFF2-40B4-BE49-F238E27FC236}">
                <a16:creationId xmlns:a16="http://schemas.microsoft.com/office/drawing/2014/main" id="{0DCED58E-0335-4370-8FE9-357512E43943}"/>
              </a:ext>
            </a:extLst>
          </p:cNvPr>
          <p:cNvSpPr txBox="1"/>
          <p:nvPr/>
        </p:nvSpPr>
        <p:spPr>
          <a:xfrm>
            <a:off x="62864" y="6508988"/>
            <a:ext cx="1752600" cy="307777"/>
          </a:xfrm>
          <a:prstGeom prst="rect">
            <a:avLst/>
          </a:prstGeom>
          <a:noFill/>
        </p:spPr>
        <p:txBody>
          <a:bodyPr wrap="square" rtlCol="0">
            <a:spAutoFit/>
          </a:bodyPr>
          <a:lstStyle/>
          <a:p>
            <a:r>
              <a:rPr lang="en-US" sz="1400" dirty="0"/>
              <a:t>Image: NASA</a:t>
            </a:r>
          </a:p>
        </p:txBody>
      </p:sp>
    </p:spTree>
    <p:extLst>
      <p:ext uri="{BB962C8B-B14F-4D97-AF65-F5344CB8AC3E}">
        <p14:creationId xmlns:p14="http://schemas.microsoft.com/office/powerpoint/2010/main" val="22035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759E-D43D-4C98-AD71-CBDD546FA9AE}"/>
              </a:ext>
            </a:extLst>
          </p:cNvPr>
          <p:cNvSpPr>
            <a:spLocks noGrp="1"/>
          </p:cNvSpPr>
          <p:nvPr>
            <p:ph type="title"/>
          </p:nvPr>
        </p:nvSpPr>
        <p:spPr/>
        <p:txBody>
          <a:bodyPr/>
          <a:lstStyle/>
          <a:p>
            <a:r>
              <a:rPr lang="en-US" dirty="0"/>
              <a:t>Avatar</a:t>
            </a:r>
          </a:p>
        </p:txBody>
      </p:sp>
      <p:pic>
        <p:nvPicPr>
          <p:cNvPr id="5" name="Content Placeholder 4" descr="A person standing in front of a computer&#10;&#10;Description generated with high confidence">
            <a:extLst>
              <a:ext uri="{FF2B5EF4-FFF2-40B4-BE49-F238E27FC236}">
                <a16:creationId xmlns:a16="http://schemas.microsoft.com/office/drawing/2014/main" id="{76639E9A-2729-446E-8A1B-E042FCF057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2" y="3896730"/>
            <a:ext cx="3707762" cy="2465215"/>
          </a:xfrm>
        </p:spPr>
      </p:pic>
      <p:sp>
        <p:nvSpPr>
          <p:cNvPr id="6" name="TextBox 5">
            <a:extLst>
              <a:ext uri="{FF2B5EF4-FFF2-40B4-BE49-F238E27FC236}">
                <a16:creationId xmlns:a16="http://schemas.microsoft.com/office/drawing/2014/main" id="{3521A4B1-7C48-4879-BCF6-F743811FCCA0}"/>
              </a:ext>
            </a:extLst>
          </p:cNvPr>
          <p:cNvSpPr txBox="1"/>
          <p:nvPr/>
        </p:nvSpPr>
        <p:spPr>
          <a:xfrm>
            <a:off x="8380412" y="6336545"/>
            <a:ext cx="1505540" cy="261610"/>
          </a:xfrm>
          <a:prstGeom prst="rect">
            <a:avLst/>
          </a:prstGeom>
          <a:noFill/>
        </p:spPr>
        <p:txBody>
          <a:bodyPr wrap="none" rtlCol="0">
            <a:spAutoFit/>
          </a:bodyPr>
          <a:lstStyle/>
          <a:p>
            <a:r>
              <a:rPr lang="en-US" sz="1100" dirty="0"/>
              <a:t>Image: Washinton.edu</a:t>
            </a:r>
          </a:p>
        </p:txBody>
      </p:sp>
      <p:pic>
        <p:nvPicPr>
          <p:cNvPr id="8" name="Picture 7" descr="A close up of a person&#10;&#10;Description generated with very high confidence">
            <a:extLst>
              <a:ext uri="{FF2B5EF4-FFF2-40B4-BE49-F238E27FC236}">
                <a16:creationId xmlns:a16="http://schemas.microsoft.com/office/drawing/2014/main" id="{611EF380-5341-4168-B9A1-232DAFA50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05" y="4196380"/>
            <a:ext cx="3892990" cy="2180074"/>
          </a:xfrm>
          <a:prstGeom prst="rect">
            <a:avLst/>
          </a:prstGeom>
        </p:spPr>
      </p:pic>
      <p:sp>
        <p:nvSpPr>
          <p:cNvPr id="9" name="TextBox 8">
            <a:extLst>
              <a:ext uri="{FF2B5EF4-FFF2-40B4-BE49-F238E27FC236}">
                <a16:creationId xmlns:a16="http://schemas.microsoft.com/office/drawing/2014/main" id="{5642E148-9AF0-4D8B-B7F0-22978EDDD5F9}"/>
              </a:ext>
            </a:extLst>
          </p:cNvPr>
          <p:cNvSpPr txBox="1"/>
          <p:nvPr/>
        </p:nvSpPr>
        <p:spPr>
          <a:xfrm>
            <a:off x="2850176" y="3229127"/>
            <a:ext cx="1211598" cy="261610"/>
          </a:xfrm>
          <a:prstGeom prst="rect">
            <a:avLst/>
          </a:prstGeom>
          <a:noFill/>
        </p:spPr>
        <p:txBody>
          <a:bodyPr wrap="square" rtlCol="0">
            <a:spAutoFit/>
          </a:bodyPr>
          <a:lstStyle/>
          <a:p>
            <a:r>
              <a:rPr lang="en-US" sz="1100" dirty="0"/>
              <a:t>Image: Wikipedia</a:t>
            </a:r>
          </a:p>
        </p:txBody>
      </p:sp>
      <p:sp>
        <p:nvSpPr>
          <p:cNvPr id="10" name="TextBox 9">
            <a:extLst>
              <a:ext uri="{FF2B5EF4-FFF2-40B4-BE49-F238E27FC236}">
                <a16:creationId xmlns:a16="http://schemas.microsoft.com/office/drawing/2014/main" id="{FB9AE77E-785D-4582-B323-F68855A0AEFF}"/>
              </a:ext>
            </a:extLst>
          </p:cNvPr>
          <p:cNvSpPr txBox="1"/>
          <p:nvPr/>
        </p:nvSpPr>
        <p:spPr>
          <a:xfrm flipH="1">
            <a:off x="255903" y="3796268"/>
            <a:ext cx="4069081" cy="369332"/>
          </a:xfrm>
          <a:prstGeom prst="rect">
            <a:avLst/>
          </a:prstGeom>
          <a:noFill/>
        </p:spPr>
        <p:txBody>
          <a:bodyPr wrap="square" rtlCol="0">
            <a:spAutoFit/>
          </a:bodyPr>
          <a:lstStyle/>
          <a:p>
            <a:r>
              <a:rPr lang="en-US" dirty="0"/>
              <a:t>Virtual Reality is already in place </a:t>
            </a:r>
          </a:p>
        </p:txBody>
      </p:sp>
      <p:sp>
        <p:nvSpPr>
          <p:cNvPr id="13" name="TextBox 12">
            <a:extLst>
              <a:ext uri="{FF2B5EF4-FFF2-40B4-BE49-F238E27FC236}">
                <a16:creationId xmlns:a16="http://schemas.microsoft.com/office/drawing/2014/main" id="{AA069E00-9DFE-455C-BFE4-D407A2CA83FD}"/>
              </a:ext>
            </a:extLst>
          </p:cNvPr>
          <p:cNvSpPr txBox="1"/>
          <p:nvPr/>
        </p:nvSpPr>
        <p:spPr>
          <a:xfrm>
            <a:off x="3329634" y="6407234"/>
            <a:ext cx="995350" cy="261610"/>
          </a:xfrm>
          <a:prstGeom prst="rect">
            <a:avLst/>
          </a:prstGeom>
          <a:noFill/>
        </p:spPr>
        <p:txBody>
          <a:bodyPr wrap="square" rtlCol="0">
            <a:spAutoFit/>
          </a:bodyPr>
          <a:lstStyle/>
          <a:p>
            <a:r>
              <a:rPr lang="en-US" sz="1100" dirty="0"/>
              <a:t>Image: Quora</a:t>
            </a:r>
          </a:p>
        </p:txBody>
      </p:sp>
      <p:pic>
        <p:nvPicPr>
          <p:cNvPr id="15" name="Picture 14" descr="A picture containing outdoor, road, car, ground&#10;&#10;Description generated with very high confidence">
            <a:extLst>
              <a:ext uri="{FF2B5EF4-FFF2-40B4-BE49-F238E27FC236}">
                <a16:creationId xmlns:a16="http://schemas.microsoft.com/office/drawing/2014/main" id="{4A380E8A-DA76-4A63-8271-FE6E2A7EB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1" y="1196369"/>
            <a:ext cx="3707762" cy="2076347"/>
          </a:xfrm>
          <a:prstGeom prst="rect">
            <a:avLst/>
          </a:prstGeom>
        </p:spPr>
      </p:pic>
      <p:sp>
        <p:nvSpPr>
          <p:cNvPr id="16" name="TextBox 15">
            <a:extLst>
              <a:ext uri="{FF2B5EF4-FFF2-40B4-BE49-F238E27FC236}">
                <a16:creationId xmlns:a16="http://schemas.microsoft.com/office/drawing/2014/main" id="{F2F35602-E38E-4272-84FD-573CA6929758}"/>
              </a:ext>
            </a:extLst>
          </p:cNvPr>
          <p:cNvSpPr txBox="1"/>
          <p:nvPr/>
        </p:nvSpPr>
        <p:spPr>
          <a:xfrm>
            <a:off x="10209212" y="1233795"/>
            <a:ext cx="1645919" cy="646331"/>
          </a:xfrm>
          <a:prstGeom prst="rect">
            <a:avLst/>
          </a:prstGeom>
          <a:noFill/>
        </p:spPr>
        <p:txBody>
          <a:bodyPr wrap="square" rtlCol="0">
            <a:spAutoFit/>
          </a:bodyPr>
          <a:lstStyle/>
          <a:p>
            <a:r>
              <a:rPr lang="en-US" dirty="0"/>
              <a:t>Augmented Reality</a:t>
            </a:r>
          </a:p>
        </p:txBody>
      </p:sp>
      <p:pic>
        <p:nvPicPr>
          <p:cNvPr id="18" name="Picture 17" descr="A person wearing a costume&#10;&#10;Description generated with very high confidence">
            <a:extLst>
              <a:ext uri="{FF2B5EF4-FFF2-40B4-BE49-F238E27FC236}">
                <a16:creationId xmlns:a16="http://schemas.microsoft.com/office/drawing/2014/main" id="{95EF7CD1-4434-41D3-A178-64E11D459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729" y="1191289"/>
            <a:ext cx="3626045" cy="2037838"/>
          </a:xfrm>
          <a:prstGeom prst="rect">
            <a:avLst/>
          </a:prstGeom>
        </p:spPr>
      </p:pic>
    </p:spTree>
    <p:extLst>
      <p:ext uri="{BB962C8B-B14F-4D97-AF65-F5344CB8AC3E}">
        <p14:creationId xmlns:p14="http://schemas.microsoft.com/office/powerpoint/2010/main" val="127819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27012" y="152400"/>
            <a:ext cx="9144001" cy="1371600"/>
          </a:xfrm>
        </p:spPr>
        <p:txBody>
          <a:bodyPr/>
          <a:lstStyle/>
          <a:p>
            <a:r>
              <a:rPr lang="en-US" dirty="0"/>
              <a:t>Future of Technology</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3936129516"/>
              </p:ext>
            </p:extLst>
          </p:nvPr>
        </p:nvGraphicFramePr>
        <p:xfrm>
          <a:off x="455612" y="1295400"/>
          <a:ext cx="11277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8299-1182-4DAE-9851-4E9A1E405756}"/>
              </a:ext>
            </a:extLst>
          </p:cNvPr>
          <p:cNvSpPr>
            <a:spLocks noGrp="1"/>
          </p:cNvSpPr>
          <p:nvPr>
            <p:ph type="title"/>
          </p:nvPr>
        </p:nvSpPr>
        <p:spPr/>
        <p:txBody>
          <a:bodyPr/>
          <a:lstStyle/>
          <a:p>
            <a:r>
              <a:rPr lang="en-US" dirty="0"/>
              <a:t>Artificial Intelligence (AI)</a:t>
            </a:r>
          </a:p>
        </p:txBody>
      </p:sp>
      <p:sp>
        <p:nvSpPr>
          <p:cNvPr id="3" name="Content Placeholder 2">
            <a:extLst>
              <a:ext uri="{FF2B5EF4-FFF2-40B4-BE49-F238E27FC236}">
                <a16:creationId xmlns:a16="http://schemas.microsoft.com/office/drawing/2014/main" id="{381FED1D-55BD-4432-BDC5-4935C0A41E26}"/>
              </a:ext>
            </a:extLst>
          </p:cNvPr>
          <p:cNvSpPr>
            <a:spLocks noGrp="1"/>
          </p:cNvSpPr>
          <p:nvPr>
            <p:ph idx="1"/>
          </p:nvPr>
        </p:nvSpPr>
        <p:spPr/>
        <p:txBody>
          <a:bodyPr/>
          <a:lstStyle/>
          <a:p>
            <a:r>
              <a:rPr lang="en-US" dirty="0"/>
              <a:t>Artificial Intelligence (AI) is the science and engineering of making machines (including computers, robots and others) intelligent and enabling them to take actions and decisions that humans typically do</a:t>
            </a:r>
          </a:p>
          <a:p>
            <a:endParaRPr lang="en-US" dirty="0"/>
          </a:p>
          <a:p>
            <a:r>
              <a:rPr lang="en-US" i="1" dirty="0">
                <a:solidFill>
                  <a:srgbClr val="FF0000"/>
                </a:solidFill>
              </a:rPr>
              <a:t>“Artificial intelligence is one of the most profound undertakings in science, and one that will affect every aspect of human life.”</a:t>
            </a:r>
            <a:endParaRPr lang="en-US" dirty="0">
              <a:solidFill>
                <a:srgbClr val="FF0000"/>
              </a:solidFill>
            </a:endParaRPr>
          </a:p>
          <a:p>
            <a:pPr marL="0" indent="0" algn="r">
              <a:buNone/>
            </a:pPr>
            <a:r>
              <a:rPr lang="en-US" dirty="0">
                <a:solidFill>
                  <a:srgbClr val="FF0000"/>
                </a:solidFill>
              </a:rPr>
              <a:t>- Stanford President John Hennessy</a:t>
            </a:r>
          </a:p>
          <a:p>
            <a:endParaRPr lang="en-US" dirty="0"/>
          </a:p>
        </p:txBody>
      </p:sp>
    </p:spTree>
    <p:extLst>
      <p:ext uri="{BB962C8B-B14F-4D97-AF65-F5344CB8AC3E}">
        <p14:creationId xmlns:p14="http://schemas.microsoft.com/office/powerpoint/2010/main" val="30085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6E3C-EDA6-464B-8C28-AAF514E77A0F}"/>
              </a:ext>
            </a:extLst>
          </p:cNvPr>
          <p:cNvSpPr>
            <a:spLocks noGrp="1"/>
          </p:cNvSpPr>
          <p:nvPr>
            <p:ph type="title"/>
          </p:nvPr>
        </p:nvSpPr>
        <p:spPr/>
        <p:txBody>
          <a:bodyPr/>
          <a:lstStyle/>
          <a:p>
            <a:r>
              <a:rPr lang="en-US" dirty="0"/>
              <a:t>Where Does AI Stand Today? </a:t>
            </a:r>
          </a:p>
        </p:txBody>
      </p:sp>
      <p:sp>
        <p:nvSpPr>
          <p:cNvPr id="3" name="Content Placeholder 2">
            <a:extLst>
              <a:ext uri="{FF2B5EF4-FFF2-40B4-BE49-F238E27FC236}">
                <a16:creationId xmlns:a16="http://schemas.microsoft.com/office/drawing/2014/main" id="{62F937DB-0BA7-447A-9D20-86377E7F03C3}"/>
              </a:ext>
            </a:extLst>
          </p:cNvPr>
          <p:cNvSpPr>
            <a:spLocks noGrp="1"/>
          </p:cNvSpPr>
          <p:nvPr>
            <p:ph idx="1"/>
          </p:nvPr>
        </p:nvSpPr>
        <p:spPr>
          <a:xfrm>
            <a:off x="227011" y="1371600"/>
            <a:ext cx="11430001" cy="4572000"/>
          </a:xfrm>
        </p:spPr>
        <p:txBody>
          <a:bodyPr>
            <a:normAutofit/>
          </a:bodyPr>
          <a:lstStyle/>
          <a:p>
            <a:r>
              <a:rPr lang="en-US" dirty="0"/>
              <a:t>AI has made a significant progress in the last three decades in the areas of </a:t>
            </a:r>
            <a:r>
              <a:rPr lang="en-US" dirty="0">
                <a:solidFill>
                  <a:srgbClr val="FF0000"/>
                </a:solidFill>
              </a:rPr>
              <a:t>computer vision</a:t>
            </a:r>
            <a:r>
              <a:rPr lang="en-US" dirty="0"/>
              <a:t>, </a:t>
            </a:r>
            <a:r>
              <a:rPr lang="en-US" dirty="0">
                <a:solidFill>
                  <a:schemeClr val="accent2">
                    <a:lumMod val="20000"/>
                    <a:lumOff val="80000"/>
                  </a:schemeClr>
                </a:solidFill>
              </a:rPr>
              <a:t>natural language processing</a:t>
            </a:r>
            <a:r>
              <a:rPr lang="en-US" dirty="0"/>
              <a:t>, </a:t>
            </a:r>
            <a:r>
              <a:rPr lang="en-US" dirty="0">
                <a:solidFill>
                  <a:schemeClr val="accent2">
                    <a:lumMod val="75000"/>
                  </a:schemeClr>
                </a:solidFill>
              </a:rPr>
              <a:t>speech recognition </a:t>
            </a:r>
          </a:p>
          <a:p>
            <a:endParaRPr lang="en-US" dirty="0"/>
          </a:p>
          <a:p>
            <a:r>
              <a:rPr lang="en-US" dirty="0"/>
              <a:t>Currently popular areas of Machine Learning (ML) and Data Analytics</a:t>
            </a:r>
          </a:p>
          <a:p>
            <a:endParaRPr lang="en-US" dirty="0"/>
          </a:p>
          <a:p>
            <a:r>
              <a:rPr lang="en-US" dirty="0"/>
              <a:t> AI is touching the lives of billions of people through new era applications such as Cortana, Siri, Google Now which can run even on smart phones</a:t>
            </a:r>
          </a:p>
          <a:p>
            <a:endParaRPr lang="en-US" dirty="0"/>
          </a:p>
          <a:p>
            <a:r>
              <a:rPr lang="en-US" dirty="0"/>
              <a:t>…we are far from making machines that match human capabilities</a:t>
            </a:r>
          </a:p>
        </p:txBody>
      </p:sp>
    </p:spTree>
    <p:extLst>
      <p:ext uri="{BB962C8B-B14F-4D97-AF65-F5344CB8AC3E}">
        <p14:creationId xmlns:p14="http://schemas.microsoft.com/office/powerpoint/2010/main" val="249128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BC45-391D-47EB-AAE7-F9A9A66D2932}"/>
              </a:ext>
            </a:extLst>
          </p:cNvPr>
          <p:cNvSpPr>
            <a:spLocks noGrp="1"/>
          </p:cNvSpPr>
          <p:nvPr>
            <p:ph type="title"/>
          </p:nvPr>
        </p:nvSpPr>
        <p:spPr/>
        <p:txBody>
          <a:bodyPr/>
          <a:lstStyle/>
          <a:p>
            <a:r>
              <a:rPr lang="en-US" dirty="0"/>
              <a:t>Future of AI</a:t>
            </a:r>
          </a:p>
        </p:txBody>
      </p:sp>
      <p:sp>
        <p:nvSpPr>
          <p:cNvPr id="3" name="Content Placeholder 2">
            <a:extLst>
              <a:ext uri="{FF2B5EF4-FFF2-40B4-BE49-F238E27FC236}">
                <a16:creationId xmlns:a16="http://schemas.microsoft.com/office/drawing/2014/main" id="{CBCEB8CA-0AB3-4CB5-9B3B-54F9B607506F}"/>
              </a:ext>
            </a:extLst>
          </p:cNvPr>
          <p:cNvSpPr>
            <a:spLocks noGrp="1"/>
          </p:cNvSpPr>
          <p:nvPr>
            <p:ph idx="1"/>
          </p:nvPr>
        </p:nvSpPr>
        <p:spPr/>
        <p:txBody>
          <a:bodyPr/>
          <a:lstStyle/>
          <a:p>
            <a:r>
              <a:rPr lang="en-US" dirty="0"/>
              <a:t>Pieter </a:t>
            </a:r>
            <a:r>
              <a:rPr lang="en-US" dirty="0" err="1"/>
              <a:t>Abbeel</a:t>
            </a:r>
            <a:r>
              <a:rPr lang="en-US" dirty="0"/>
              <a:t> (UCB) : robots will keep us safer, especially from disasters</a:t>
            </a:r>
          </a:p>
          <a:p>
            <a:endParaRPr lang="en-US" dirty="0"/>
          </a:p>
          <a:p>
            <a:r>
              <a:rPr lang="en-US" dirty="0"/>
              <a:t>Stuart Russell (UCB):  very smart computers could solve all our problems, including climate change</a:t>
            </a:r>
          </a:p>
          <a:p>
            <a:endParaRPr lang="en-US" dirty="0"/>
          </a:p>
          <a:p>
            <a:r>
              <a:rPr lang="en-US" dirty="0"/>
              <a:t>Matthew Taylor (WSU) : friendly robots could give the elderly live better lives</a:t>
            </a:r>
          </a:p>
          <a:p>
            <a:endParaRPr lang="en-US" dirty="0"/>
          </a:p>
          <a:p>
            <a:r>
              <a:rPr lang="en-US" dirty="0"/>
              <a:t> Murray Shanahan (Imperial College): AI will improve medical care</a:t>
            </a:r>
          </a:p>
        </p:txBody>
      </p:sp>
    </p:spTree>
    <p:extLst>
      <p:ext uri="{BB962C8B-B14F-4D97-AF65-F5344CB8AC3E}">
        <p14:creationId xmlns:p14="http://schemas.microsoft.com/office/powerpoint/2010/main" val="45806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6AD62-E8CD-4476-B0FA-0E1B33404A82}"/>
              </a:ext>
            </a:extLst>
          </p:cNvPr>
          <p:cNvSpPr>
            <a:spLocks noGrp="1"/>
          </p:cNvSpPr>
          <p:nvPr>
            <p:ph type="title"/>
          </p:nvPr>
        </p:nvSpPr>
        <p:spPr/>
        <p:txBody>
          <a:bodyPr/>
          <a:lstStyle/>
          <a:p>
            <a:r>
              <a:rPr lang="en-US" dirty="0"/>
              <a:t>Future of AI</a:t>
            </a:r>
          </a:p>
        </p:txBody>
      </p:sp>
      <p:sp>
        <p:nvSpPr>
          <p:cNvPr id="3" name="Content Placeholder 2">
            <a:extLst>
              <a:ext uri="{FF2B5EF4-FFF2-40B4-BE49-F238E27FC236}">
                <a16:creationId xmlns:a16="http://schemas.microsoft.com/office/drawing/2014/main" id="{8A52B4C6-8767-4967-8901-2CB619255D71}"/>
              </a:ext>
            </a:extLst>
          </p:cNvPr>
          <p:cNvSpPr>
            <a:spLocks noGrp="1"/>
          </p:cNvSpPr>
          <p:nvPr>
            <p:ph idx="1"/>
          </p:nvPr>
        </p:nvSpPr>
        <p:spPr>
          <a:xfrm>
            <a:off x="227011" y="1371600"/>
            <a:ext cx="11430001" cy="5715000"/>
          </a:xfrm>
        </p:spPr>
        <p:txBody>
          <a:bodyPr/>
          <a:lstStyle/>
          <a:p>
            <a:pPr marL="0" indent="0">
              <a:buNone/>
            </a:pPr>
            <a:endParaRPr lang="en-US" dirty="0"/>
          </a:p>
          <a:p>
            <a:r>
              <a:rPr lang="en-US" dirty="0"/>
              <a:t>University of Oxford:</a:t>
            </a:r>
          </a:p>
          <a:p>
            <a:pPr marL="858838" lvl="1" indent="-223838"/>
            <a:r>
              <a:rPr lang="en-US" sz="2400" dirty="0"/>
              <a:t>Machines will be better than us at </a:t>
            </a:r>
            <a:r>
              <a:rPr lang="en-US" sz="2400" dirty="0">
                <a:solidFill>
                  <a:srgbClr val="FF0000"/>
                </a:solidFill>
              </a:rPr>
              <a:t>translating</a:t>
            </a:r>
            <a:r>
              <a:rPr lang="en-US" sz="2400" dirty="0"/>
              <a:t> languages by 2024 and </a:t>
            </a:r>
            <a:r>
              <a:rPr lang="en-US" sz="2400" dirty="0">
                <a:solidFill>
                  <a:srgbClr val="FF0000"/>
                </a:solidFill>
              </a:rPr>
              <a:t>writing</a:t>
            </a:r>
            <a:r>
              <a:rPr lang="en-US" sz="2400" dirty="0"/>
              <a:t> school </a:t>
            </a:r>
            <a:r>
              <a:rPr lang="en-US" sz="2400" dirty="0">
                <a:solidFill>
                  <a:srgbClr val="FF0000"/>
                </a:solidFill>
              </a:rPr>
              <a:t>essays</a:t>
            </a:r>
            <a:r>
              <a:rPr lang="en-US" sz="2400" dirty="0"/>
              <a:t> by 2026</a:t>
            </a:r>
          </a:p>
          <a:p>
            <a:pPr marL="858838" lvl="1" indent="-223838"/>
            <a:r>
              <a:rPr lang="en-US" sz="2400" dirty="0"/>
              <a:t>Within ten years computers will be better at </a:t>
            </a:r>
            <a:r>
              <a:rPr lang="en-US" sz="2400" dirty="0">
                <a:solidFill>
                  <a:srgbClr val="FF0000"/>
                </a:solidFill>
              </a:rPr>
              <a:t>driving a truck </a:t>
            </a:r>
            <a:r>
              <a:rPr lang="en-US" sz="2400" dirty="0"/>
              <a:t>than us and by 2031 they will be better at </a:t>
            </a:r>
            <a:r>
              <a:rPr lang="en-US" sz="2400" dirty="0">
                <a:solidFill>
                  <a:srgbClr val="FF0000"/>
                </a:solidFill>
              </a:rPr>
              <a:t>selling goods</a:t>
            </a:r>
          </a:p>
          <a:p>
            <a:pPr marL="858838" lvl="1" indent="-223838"/>
            <a:r>
              <a:rPr lang="en-US" sz="2400" dirty="0"/>
              <a:t>AI will write a </a:t>
            </a:r>
            <a:r>
              <a:rPr lang="en-US" sz="2400" dirty="0">
                <a:solidFill>
                  <a:srgbClr val="FF0000"/>
                </a:solidFill>
              </a:rPr>
              <a:t>bestselling book </a:t>
            </a:r>
            <a:r>
              <a:rPr lang="en-US" sz="2400" dirty="0"/>
              <a:t>by 2049 and conduct </a:t>
            </a:r>
            <a:r>
              <a:rPr lang="en-US" sz="2400" dirty="0">
                <a:solidFill>
                  <a:srgbClr val="FF0000"/>
                </a:solidFill>
              </a:rPr>
              <a:t>surgery</a:t>
            </a:r>
            <a:r>
              <a:rPr lang="en-US" sz="2400" dirty="0"/>
              <a:t> by 2053</a:t>
            </a:r>
          </a:p>
        </p:txBody>
      </p:sp>
    </p:spTree>
    <p:extLst>
      <p:ext uri="{BB962C8B-B14F-4D97-AF65-F5344CB8AC3E}">
        <p14:creationId xmlns:p14="http://schemas.microsoft.com/office/powerpoint/2010/main" val="27892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E41224-0370-4595-877C-23316CD80004}">
  <ds:schemaRefs>
    <ds:schemaRef ds:uri="http://schemas.microsoft.com/office/infopath/2007/PartnerControls"/>
    <ds:schemaRef ds:uri="http://schemas.microsoft.com/office/2006/documentManagement/types"/>
    <ds:schemaRef ds:uri="http://purl.org/dc/dcmitype/"/>
    <ds:schemaRef ds:uri="http://schemas.microsoft.com/office/2006/metadata/properties"/>
    <ds:schemaRef ds:uri="http://purl.org/dc/elements/1.1/"/>
    <ds:schemaRef ds:uri="http://schemas.openxmlformats.org/package/2006/metadata/core-properties"/>
    <ds:schemaRef ds:uri="4873beb7-5857-4685-be1f-d57550cc96cc"/>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1417</TotalTime>
  <Words>1051</Words>
  <Application>Microsoft Office PowerPoint</Application>
  <PresentationFormat>Custom</PresentationFormat>
  <Paragraphs>157</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Corbel</vt:lpstr>
      <vt:lpstr>Digital Blue Tunnel 16x9</vt:lpstr>
      <vt:lpstr>Futuristic Technology Trends  with Focus on AI and ML</vt:lpstr>
      <vt:lpstr>Agenda</vt:lpstr>
      <vt:lpstr>Space Elevator</vt:lpstr>
      <vt:lpstr>Avatar</vt:lpstr>
      <vt:lpstr>Future of Technology</vt:lpstr>
      <vt:lpstr>Artificial Intelligence (AI)</vt:lpstr>
      <vt:lpstr>Where Does AI Stand Today? </vt:lpstr>
      <vt:lpstr>Future of AI</vt:lpstr>
      <vt:lpstr>Future of AI</vt:lpstr>
      <vt:lpstr>Future of AI and We (Humans)</vt:lpstr>
      <vt:lpstr>It Need Not Be As Threatening As Above</vt:lpstr>
      <vt:lpstr>AI for Social Good</vt:lpstr>
      <vt:lpstr>AI for Social Good (1)</vt:lpstr>
      <vt:lpstr>AI for Social Good (2)</vt:lpstr>
      <vt:lpstr>AI for Social Good (3)</vt:lpstr>
      <vt:lpstr>What is Possible Today?</vt:lpstr>
      <vt:lpstr>Generating Images by Program</vt:lpstr>
      <vt:lpstr>Image Arithmetic using Machine Learning</vt:lpstr>
      <vt:lpstr>Generating Speeches</vt:lpstr>
      <vt:lpstr>Machine Learning</vt:lpstr>
      <vt:lpstr>Deep Learning</vt:lpstr>
      <vt:lpstr>More of Deep Learning</vt:lpstr>
      <vt:lpstr>AI @ IIITH</vt:lpstr>
      <vt:lpstr>AI @ IIITH</vt:lpstr>
      <vt:lpstr>Role of ML in Modern AI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 Technology Trends  with Focus on AI and ML</dc:title>
  <dc:creator>Sujit Gujar</dc:creator>
  <cp:lastModifiedBy>Sujit Gujar</cp:lastModifiedBy>
  <cp:revision>68</cp:revision>
  <dcterms:created xsi:type="dcterms:W3CDTF">2017-06-29T12:21:07Z</dcterms:created>
  <dcterms:modified xsi:type="dcterms:W3CDTF">2017-07-02T06:42:47Z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_MarkAsFinal">
    <vt:bool>true</vt:bool>
  </property>
</Properties>
</file>